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5"/>
  </p:notesMasterIdLst>
  <p:sldIdLst>
    <p:sldId id="919" r:id="rId2"/>
    <p:sldId id="948" r:id="rId3"/>
    <p:sldId id="950" r:id="rId4"/>
    <p:sldId id="961" r:id="rId5"/>
    <p:sldId id="980" r:id="rId6"/>
    <p:sldId id="981" r:id="rId7"/>
    <p:sldId id="499" r:id="rId8"/>
    <p:sldId id="967" r:id="rId9"/>
    <p:sldId id="983" r:id="rId10"/>
    <p:sldId id="985" r:id="rId11"/>
    <p:sldId id="984" r:id="rId12"/>
    <p:sldId id="988" r:id="rId13"/>
    <p:sldId id="989" r:id="rId14"/>
    <p:sldId id="990" r:id="rId15"/>
    <p:sldId id="996" r:id="rId16"/>
    <p:sldId id="995" r:id="rId17"/>
    <p:sldId id="979" r:id="rId18"/>
    <p:sldId id="986" r:id="rId19"/>
    <p:sldId id="991" r:id="rId20"/>
    <p:sldId id="987" r:id="rId21"/>
    <p:sldId id="917" r:id="rId22"/>
    <p:sldId id="994" r:id="rId23"/>
    <p:sldId id="992" r:id="rId24"/>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61"/>
            <p14:sldId id="980"/>
            <p14:sldId id="981"/>
            <p14:sldId id="499"/>
            <p14:sldId id="967"/>
            <p14:sldId id="983"/>
            <p14:sldId id="985"/>
            <p14:sldId id="984"/>
            <p14:sldId id="988"/>
            <p14:sldId id="989"/>
            <p14:sldId id="990"/>
            <p14:sldId id="996"/>
            <p14:sldId id="995"/>
            <p14:sldId id="979"/>
            <p14:sldId id="986"/>
            <p14:sldId id="991"/>
            <p14:sldId id="987"/>
            <p14:sldId id="917"/>
            <p14:sldId id="994"/>
            <p14:sldId id="992"/>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4E6"/>
    <a:srgbClr val="FFC158"/>
    <a:srgbClr val="7DFE7D"/>
    <a:srgbClr val="D04242"/>
    <a:srgbClr val="CA5200"/>
    <a:srgbClr val="148C25"/>
    <a:srgbClr val="EAE8E9"/>
    <a:srgbClr val="000000"/>
    <a:srgbClr val="FFFFFF"/>
    <a:srgbClr val="F7F7F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746" autoAdjust="0"/>
  </p:normalViewPr>
  <p:slideViewPr>
    <p:cSldViewPr snapToGrid="0" showGuides="1">
      <p:cViewPr>
        <p:scale>
          <a:sx n="32" d="100"/>
          <a:sy n="32" d="100"/>
        </p:scale>
        <p:origin x="677" y="211"/>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самых «жирных» скважин 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dgm:t>
        <a:bodyPr/>
        <a:lstStyle/>
        <a:p>
          <a:r>
            <a:rPr lang="ru-RU" dirty="0"/>
            <a:t>Выявление систематики и шума</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2">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9669C3-0556-4811-8435-8DC6F2117308}" type="doc">
      <dgm:prSet loTypeId="urn:microsoft.com/office/officeart/2005/8/layout/vProcess5" loCatId="process" qsTypeId="urn:microsoft.com/office/officeart/2005/8/quickstyle/simple1" qsCatId="simple" csTypeId="urn:microsoft.com/office/officeart/2005/8/colors/accent5_1" csCatId="accent5" phldr="1"/>
      <dgm:spPr/>
      <dgm:t>
        <a:bodyPr/>
        <a:lstStyle/>
        <a:p>
          <a:endParaRPr lang="ru-RU"/>
        </a:p>
      </dgm:t>
    </dgm:pt>
    <dgm:pt modelId="{BA91F207-F22F-47A8-AEB3-657E3D4DF175}">
      <dgm:prSet phldrT="[Текст]"/>
      <dgm:spPr/>
      <dgm:t>
        <a:bodyPr/>
        <a:lstStyle/>
        <a:p>
          <a:r>
            <a:rPr lang="ru-RU" dirty="0" smtClean="0"/>
            <a:t>Расчет ГИС профиля притока в модели</a:t>
          </a:r>
          <a:endParaRPr lang="ru-RU" dirty="0"/>
        </a:p>
      </dgm:t>
    </dgm:pt>
    <dgm:pt modelId="{75938274-C983-46ED-86F3-3237B564312C}" type="parTrans" cxnId="{124DFD86-A212-4B60-A02E-23E167D71815}">
      <dgm:prSet/>
      <dgm:spPr/>
      <dgm:t>
        <a:bodyPr/>
        <a:lstStyle/>
        <a:p>
          <a:endParaRPr lang="ru-RU"/>
        </a:p>
      </dgm:t>
    </dgm:pt>
    <dgm:pt modelId="{BA8CC409-EC4B-41A6-90C1-BBAEE249D321}" type="sibTrans" cxnId="{124DFD86-A212-4B60-A02E-23E167D71815}">
      <dgm:prSet/>
      <dgm:spPr/>
      <dgm:t>
        <a:bodyPr/>
        <a:lstStyle/>
        <a:p>
          <a:endParaRPr lang="ru-RU"/>
        </a:p>
      </dgm:t>
    </dgm:pt>
    <dgm:pt modelId="{BF039D08-F517-406A-8030-7E8C75D9C56A}">
      <dgm:prSet phldrT="[Текст]"/>
      <dgm:spPr/>
      <dgm:t>
        <a:bodyPr/>
        <a:lstStyle/>
        <a:p>
          <a:r>
            <a:rPr lang="ru-RU" dirty="0" smtClean="0"/>
            <a:t>Расчет вектора относительной добычи по пластам</a:t>
          </a:r>
          <a:endParaRPr lang="ru-RU" dirty="0"/>
        </a:p>
      </dgm:t>
    </dgm:pt>
    <dgm:pt modelId="{C5F52DD6-EDB6-441C-BD2E-4942FD6035D2}" type="parTrans" cxnId="{E77180BF-20E7-470B-9C7D-A8FF60FADC00}">
      <dgm:prSet/>
      <dgm:spPr/>
      <dgm:t>
        <a:bodyPr/>
        <a:lstStyle/>
        <a:p>
          <a:endParaRPr lang="ru-RU"/>
        </a:p>
      </dgm:t>
    </dgm:pt>
    <dgm:pt modelId="{A8F0B7E0-21C6-44B5-AD0E-3CF6C46CB5BC}" type="sibTrans" cxnId="{E77180BF-20E7-470B-9C7D-A8FF60FADC00}">
      <dgm:prSet/>
      <dgm:spPr/>
      <dgm:t>
        <a:bodyPr/>
        <a:lstStyle/>
        <a:p>
          <a:endParaRPr lang="ru-RU"/>
        </a:p>
      </dgm:t>
    </dgm:pt>
    <dgm:pt modelId="{82144FA0-15C4-4A7C-B2C3-8B1C934D16E6}">
      <dgm:prSet phldrT="[Текст]"/>
      <dgm:spPr/>
      <dgm:t>
        <a:bodyPr/>
        <a:lstStyle/>
        <a:p>
          <a:r>
            <a:rPr lang="ru-RU" dirty="0" smtClean="0"/>
            <a:t>Импорт исторических данных и расчет расхождений</a:t>
          </a:r>
          <a:endParaRPr lang="ru-RU" dirty="0"/>
        </a:p>
      </dgm:t>
    </dgm:pt>
    <dgm:pt modelId="{B3545418-7AB7-4A5C-BD61-1576E517D693}" type="parTrans" cxnId="{23590C0F-166D-41CF-A11B-BB4CE1C2183D}">
      <dgm:prSet/>
      <dgm:spPr/>
      <dgm:t>
        <a:bodyPr/>
        <a:lstStyle/>
        <a:p>
          <a:endParaRPr lang="ru-RU"/>
        </a:p>
      </dgm:t>
    </dgm:pt>
    <dgm:pt modelId="{BA425010-0720-4713-8E39-85BE8CFECA96}" type="sibTrans" cxnId="{23590C0F-166D-41CF-A11B-BB4CE1C2183D}">
      <dgm:prSet/>
      <dgm:spPr/>
      <dgm:t>
        <a:bodyPr/>
        <a:lstStyle/>
        <a:p>
          <a:endParaRPr lang="ru-RU"/>
        </a:p>
      </dgm:t>
    </dgm:pt>
    <dgm:pt modelId="{851E0429-CD16-4C71-9701-9DD95DF1F901}">
      <dgm:prSet/>
      <dgm:spPr/>
      <dgm:t>
        <a:bodyPr/>
        <a:lstStyle/>
        <a:p>
          <a:r>
            <a:rPr lang="ru-RU" dirty="0" smtClean="0"/>
            <a:t>Импорт данных в атрибуты, выполнение </a:t>
          </a:r>
          <a:r>
            <a:rPr lang="ru-RU" dirty="0" err="1" smtClean="0"/>
            <a:t>картопостроения</a:t>
          </a:r>
          <a:endParaRPr lang="ru-RU" dirty="0"/>
        </a:p>
      </dgm:t>
    </dgm:pt>
    <dgm:pt modelId="{A0410493-16E2-4023-BE9E-81ECD12EDB7B}" type="parTrans" cxnId="{BD4E82A6-FC59-454F-BA99-450CF5C178F7}">
      <dgm:prSet/>
      <dgm:spPr/>
      <dgm:t>
        <a:bodyPr/>
        <a:lstStyle/>
        <a:p>
          <a:endParaRPr lang="ru-RU"/>
        </a:p>
      </dgm:t>
    </dgm:pt>
    <dgm:pt modelId="{FD243F40-99AC-4825-88F7-99B6FC0C3C05}" type="sibTrans" cxnId="{BD4E82A6-FC59-454F-BA99-450CF5C178F7}">
      <dgm:prSet/>
      <dgm:spPr/>
      <dgm:t>
        <a:bodyPr/>
        <a:lstStyle/>
        <a:p>
          <a:endParaRPr lang="ru-RU"/>
        </a:p>
      </dgm:t>
    </dgm:pt>
    <dgm:pt modelId="{7C5344A0-6AF5-4880-90FD-C4A254D4358B}" type="pres">
      <dgm:prSet presAssocID="{589669C3-0556-4811-8435-8DC6F2117308}" presName="outerComposite" presStyleCnt="0">
        <dgm:presLayoutVars>
          <dgm:chMax val="5"/>
          <dgm:dir/>
          <dgm:resizeHandles val="exact"/>
        </dgm:presLayoutVars>
      </dgm:prSet>
      <dgm:spPr/>
      <dgm:t>
        <a:bodyPr/>
        <a:lstStyle/>
        <a:p>
          <a:endParaRPr lang="ru-RU"/>
        </a:p>
      </dgm:t>
    </dgm:pt>
    <dgm:pt modelId="{48EE5765-8863-4570-9B11-CFCBF76E0D03}" type="pres">
      <dgm:prSet presAssocID="{589669C3-0556-4811-8435-8DC6F2117308}" presName="dummyMaxCanvas" presStyleCnt="0">
        <dgm:presLayoutVars/>
      </dgm:prSet>
      <dgm:spPr/>
      <dgm:t>
        <a:bodyPr/>
        <a:lstStyle/>
        <a:p>
          <a:endParaRPr lang="ru-RU"/>
        </a:p>
      </dgm:t>
    </dgm:pt>
    <dgm:pt modelId="{DB8B9040-6502-42A9-B629-9E3BD24734F4}" type="pres">
      <dgm:prSet presAssocID="{589669C3-0556-4811-8435-8DC6F2117308}" presName="FourNodes_1" presStyleLbl="node1" presStyleIdx="0" presStyleCnt="4">
        <dgm:presLayoutVars>
          <dgm:bulletEnabled val="1"/>
        </dgm:presLayoutVars>
      </dgm:prSet>
      <dgm:spPr/>
      <dgm:t>
        <a:bodyPr/>
        <a:lstStyle/>
        <a:p>
          <a:endParaRPr lang="ru-RU"/>
        </a:p>
      </dgm:t>
    </dgm:pt>
    <dgm:pt modelId="{FF43F4B1-352A-479B-8A49-0D917557ECB8}" type="pres">
      <dgm:prSet presAssocID="{589669C3-0556-4811-8435-8DC6F2117308}" presName="FourNodes_2" presStyleLbl="node1" presStyleIdx="1" presStyleCnt="4">
        <dgm:presLayoutVars>
          <dgm:bulletEnabled val="1"/>
        </dgm:presLayoutVars>
      </dgm:prSet>
      <dgm:spPr/>
      <dgm:t>
        <a:bodyPr/>
        <a:lstStyle/>
        <a:p>
          <a:endParaRPr lang="ru-RU"/>
        </a:p>
      </dgm:t>
    </dgm:pt>
    <dgm:pt modelId="{FCE9836C-F17D-498E-B3F8-B8E8BC4548A2}" type="pres">
      <dgm:prSet presAssocID="{589669C3-0556-4811-8435-8DC6F2117308}" presName="FourNodes_3" presStyleLbl="node1" presStyleIdx="2" presStyleCnt="4">
        <dgm:presLayoutVars>
          <dgm:bulletEnabled val="1"/>
        </dgm:presLayoutVars>
      </dgm:prSet>
      <dgm:spPr/>
      <dgm:t>
        <a:bodyPr/>
        <a:lstStyle/>
        <a:p>
          <a:endParaRPr lang="ru-RU"/>
        </a:p>
      </dgm:t>
    </dgm:pt>
    <dgm:pt modelId="{8ED9B584-319E-44BF-A5EA-7F8EE4C944B3}" type="pres">
      <dgm:prSet presAssocID="{589669C3-0556-4811-8435-8DC6F2117308}" presName="FourNodes_4" presStyleLbl="node1" presStyleIdx="3" presStyleCnt="4">
        <dgm:presLayoutVars>
          <dgm:bulletEnabled val="1"/>
        </dgm:presLayoutVars>
      </dgm:prSet>
      <dgm:spPr/>
      <dgm:t>
        <a:bodyPr/>
        <a:lstStyle/>
        <a:p>
          <a:endParaRPr lang="ru-RU"/>
        </a:p>
      </dgm:t>
    </dgm:pt>
    <dgm:pt modelId="{9A46379F-B219-4086-9F02-0B25BC910151}" type="pres">
      <dgm:prSet presAssocID="{589669C3-0556-4811-8435-8DC6F2117308}" presName="FourConn_1-2" presStyleLbl="fgAccFollowNode1" presStyleIdx="0" presStyleCnt="3">
        <dgm:presLayoutVars>
          <dgm:bulletEnabled val="1"/>
        </dgm:presLayoutVars>
      </dgm:prSet>
      <dgm:spPr/>
      <dgm:t>
        <a:bodyPr/>
        <a:lstStyle/>
        <a:p>
          <a:endParaRPr lang="ru-RU"/>
        </a:p>
      </dgm:t>
    </dgm:pt>
    <dgm:pt modelId="{182D741C-F5B9-4F7E-8E8E-6434C4B8F1F3}" type="pres">
      <dgm:prSet presAssocID="{589669C3-0556-4811-8435-8DC6F2117308}" presName="FourConn_2-3" presStyleLbl="fgAccFollowNode1" presStyleIdx="1" presStyleCnt="3">
        <dgm:presLayoutVars>
          <dgm:bulletEnabled val="1"/>
        </dgm:presLayoutVars>
      </dgm:prSet>
      <dgm:spPr/>
      <dgm:t>
        <a:bodyPr/>
        <a:lstStyle/>
        <a:p>
          <a:endParaRPr lang="ru-RU"/>
        </a:p>
      </dgm:t>
    </dgm:pt>
    <dgm:pt modelId="{E6008B0D-6BEF-4DAC-9FAC-E03564E3C795}" type="pres">
      <dgm:prSet presAssocID="{589669C3-0556-4811-8435-8DC6F2117308}" presName="FourConn_3-4" presStyleLbl="fgAccFollowNode1" presStyleIdx="2" presStyleCnt="3">
        <dgm:presLayoutVars>
          <dgm:bulletEnabled val="1"/>
        </dgm:presLayoutVars>
      </dgm:prSet>
      <dgm:spPr/>
      <dgm:t>
        <a:bodyPr/>
        <a:lstStyle/>
        <a:p>
          <a:endParaRPr lang="ru-RU"/>
        </a:p>
      </dgm:t>
    </dgm:pt>
    <dgm:pt modelId="{A8C5C615-4CB2-4D1F-BF71-98C0B8BEAFA3}" type="pres">
      <dgm:prSet presAssocID="{589669C3-0556-4811-8435-8DC6F2117308}" presName="FourNodes_1_text" presStyleLbl="node1" presStyleIdx="3" presStyleCnt="4">
        <dgm:presLayoutVars>
          <dgm:bulletEnabled val="1"/>
        </dgm:presLayoutVars>
      </dgm:prSet>
      <dgm:spPr/>
      <dgm:t>
        <a:bodyPr/>
        <a:lstStyle/>
        <a:p>
          <a:endParaRPr lang="ru-RU"/>
        </a:p>
      </dgm:t>
    </dgm:pt>
    <dgm:pt modelId="{CF74FA29-95EA-4366-AB27-E1D77995088C}" type="pres">
      <dgm:prSet presAssocID="{589669C3-0556-4811-8435-8DC6F2117308}" presName="FourNodes_2_text" presStyleLbl="node1" presStyleIdx="3" presStyleCnt="4">
        <dgm:presLayoutVars>
          <dgm:bulletEnabled val="1"/>
        </dgm:presLayoutVars>
      </dgm:prSet>
      <dgm:spPr/>
      <dgm:t>
        <a:bodyPr/>
        <a:lstStyle/>
        <a:p>
          <a:endParaRPr lang="ru-RU"/>
        </a:p>
      </dgm:t>
    </dgm:pt>
    <dgm:pt modelId="{75FEA60B-5D11-40A7-9B80-ADF6EF209359}" type="pres">
      <dgm:prSet presAssocID="{589669C3-0556-4811-8435-8DC6F2117308}" presName="FourNodes_3_text" presStyleLbl="node1" presStyleIdx="3" presStyleCnt="4">
        <dgm:presLayoutVars>
          <dgm:bulletEnabled val="1"/>
        </dgm:presLayoutVars>
      </dgm:prSet>
      <dgm:spPr/>
      <dgm:t>
        <a:bodyPr/>
        <a:lstStyle/>
        <a:p>
          <a:endParaRPr lang="ru-RU"/>
        </a:p>
      </dgm:t>
    </dgm:pt>
    <dgm:pt modelId="{289C3E24-E378-4BE7-A67D-2378CCB9411C}" type="pres">
      <dgm:prSet presAssocID="{589669C3-0556-4811-8435-8DC6F2117308}" presName="FourNodes_4_text" presStyleLbl="node1" presStyleIdx="3" presStyleCnt="4">
        <dgm:presLayoutVars>
          <dgm:bulletEnabled val="1"/>
        </dgm:presLayoutVars>
      </dgm:prSet>
      <dgm:spPr/>
      <dgm:t>
        <a:bodyPr/>
        <a:lstStyle/>
        <a:p>
          <a:endParaRPr lang="ru-RU"/>
        </a:p>
      </dgm:t>
    </dgm:pt>
  </dgm:ptLst>
  <dgm:cxnLst>
    <dgm:cxn modelId="{E77180BF-20E7-470B-9C7D-A8FF60FADC00}" srcId="{589669C3-0556-4811-8435-8DC6F2117308}" destId="{BF039D08-F517-406A-8030-7E8C75D9C56A}" srcOrd="1" destOrd="0" parTransId="{C5F52DD6-EDB6-441C-BD2E-4942FD6035D2}" sibTransId="{A8F0B7E0-21C6-44B5-AD0E-3CF6C46CB5BC}"/>
    <dgm:cxn modelId="{124DFD86-A212-4B60-A02E-23E167D71815}" srcId="{589669C3-0556-4811-8435-8DC6F2117308}" destId="{BA91F207-F22F-47A8-AEB3-657E3D4DF175}" srcOrd="0" destOrd="0" parTransId="{75938274-C983-46ED-86F3-3237B564312C}" sibTransId="{BA8CC409-EC4B-41A6-90C1-BBAEE249D321}"/>
    <dgm:cxn modelId="{6AF89E0E-52F9-4B21-959D-3AC618B09752}" type="presOf" srcId="{BA91F207-F22F-47A8-AEB3-657E3D4DF175}" destId="{A8C5C615-4CB2-4D1F-BF71-98C0B8BEAFA3}" srcOrd="1" destOrd="0" presId="urn:microsoft.com/office/officeart/2005/8/layout/vProcess5"/>
    <dgm:cxn modelId="{1E35D47C-A8CB-4CD6-93E2-05D571AA0DDD}" type="presOf" srcId="{BA91F207-F22F-47A8-AEB3-657E3D4DF175}" destId="{DB8B9040-6502-42A9-B629-9E3BD24734F4}" srcOrd="0" destOrd="0" presId="urn:microsoft.com/office/officeart/2005/8/layout/vProcess5"/>
    <dgm:cxn modelId="{E38A57A5-1126-4F34-8390-923D80FA71DC}" type="presOf" srcId="{A8F0B7E0-21C6-44B5-AD0E-3CF6C46CB5BC}" destId="{182D741C-F5B9-4F7E-8E8E-6434C4B8F1F3}" srcOrd="0" destOrd="0" presId="urn:microsoft.com/office/officeart/2005/8/layout/vProcess5"/>
    <dgm:cxn modelId="{EDA7FC20-7BF0-4A86-B5A7-A1C565F81A81}" type="presOf" srcId="{851E0429-CD16-4C71-9701-9DD95DF1F901}" destId="{289C3E24-E378-4BE7-A67D-2378CCB9411C}" srcOrd="1" destOrd="0" presId="urn:microsoft.com/office/officeart/2005/8/layout/vProcess5"/>
    <dgm:cxn modelId="{48EBA242-6AF3-4688-A4D9-C0876ECC9E60}" type="presOf" srcId="{BF039D08-F517-406A-8030-7E8C75D9C56A}" destId="{FF43F4B1-352A-479B-8A49-0D917557ECB8}" srcOrd="0" destOrd="0" presId="urn:microsoft.com/office/officeart/2005/8/layout/vProcess5"/>
    <dgm:cxn modelId="{A350125E-7574-421F-B15E-57A1AE864EF9}" type="presOf" srcId="{BF039D08-F517-406A-8030-7E8C75D9C56A}" destId="{CF74FA29-95EA-4366-AB27-E1D77995088C}" srcOrd="1" destOrd="0" presId="urn:microsoft.com/office/officeart/2005/8/layout/vProcess5"/>
    <dgm:cxn modelId="{30A8D2C6-3ABC-487B-AFC6-6D236E868949}" type="presOf" srcId="{BA8CC409-EC4B-41A6-90C1-BBAEE249D321}" destId="{9A46379F-B219-4086-9F02-0B25BC910151}" srcOrd="0" destOrd="0" presId="urn:microsoft.com/office/officeart/2005/8/layout/vProcess5"/>
    <dgm:cxn modelId="{23590C0F-166D-41CF-A11B-BB4CE1C2183D}" srcId="{589669C3-0556-4811-8435-8DC6F2117308}" destId="{82144FA0-15C4-4A7C-B2C3-8B1C934D16E6}" srcOrd="2" destOrd="0" parTransId="{B3545418-7AB7-4A5C-BD61-1576E517D693}" sibTransId="{BA425010-0720-4713-8E39-85BE8CFECA96}"/>
    <dgm:cxn modelId="{57044F5F-2C77-41B6-84EE-7124A349E208}" type="presOf" srcId="{851E0429-CD16-4C71-9701-9DD95DF1F901}" destId="{8ED9B584-319E-44BF-A5EA-7F8EE4C944B3}" srcOrd="0" destOrd="0" presId="urn:microsoft.com/office/officeart/2005/8/layout/vProcess5"/>
    <dgm:cxn modelId="{54ED8F80-8831-46BD-9B48-AEC97B96AB8E}" type="presOf" srcId="{82144FA0-15C4-4A7C-B2C3-8B1C934D16E6}" destId="{FCE9836C-F17D-498E-B3F8-B8E8BC4548A2}" srcOrd="0" destOrd="0" presId="urn:microsoft.com/office/officeart/2005/8/layout/vProcess5"/>
    <dgm:cxn modelId="{DAFE40CE-18A7-404E-9846-A0D4FF80CA2C}" type="presOf" srcId="{82144FA0-15C4-4A7C-B2C3-8B1C934D16E6}" destId="{75FEA60B-5D11-40A7-9B80-ADF6EF209359}" srcOrd="1" destOrd="0" presId="urn:microsoft.com/office/officeart/2005/8/layout/vProcess5"/>
    <dgm:cxn modelId="{BD4E82A6-FC59-454F-BA99-450CF5C178F7}" srcId="{589669C3-0556-4811-8435-8DC6F2117308}" destId="{851E0429-CD16-4C71-9701-9DD95DF1F901}" srcOrd="3" destOrd="0" parTransId="{A0410493-16E2-4023-BE9E-81ECD12EDB7B}" sibTransId="{FD243F40-99AC-4825-88F7-99B6FC0C3C05}"/>
    <dgm:cxn modelId="{87F0F128-0E65-4358-98C4-A84BAF5304F5}" type="presOf" srcId="{BA425010-0720-4713-8E39-85BE8CFECA96}" destId="{E6008B0D-6BEF-4DAC-9FAC-E03564E3C795}" srcOrd="0" destOrd="0" presId="urn:microsoft.com/office/officeart/2005/8/layout/vProcess5"/>
    <dgm:cxn modelId="{1F28A4F3-1B1E-45BB-8438-D6D0183E477F}" type="presOf" srcId="{589669C3-0556-4811-8435-8DC6F2117308}" destId="{7C5344A0-6AF5-4880-90FD-C4A254D4358B}" srcOrd="0" destOrd="0" presId="urn:microsoft.com/office/officeart/2005/8/layout/vProcess5"/>
    <dgm:cxn modelId="{4CD2ED75-4E33-46BC-936D-807ED7F2193B}" type="presParOf" srcId="{7C5344A0-6AF5-4880-90FD-C4A254D4358B}" destId="{48EE5765-8863-4570-9B11-CFCBF76E0D03}" srcOrd="0" destOrd="0" presId="urn:microsoft.com/office/officeart/2005/8/layout/vProcess5"/>
    <dgm:cxn modelId="{8537FC80-66BA-41A7-847C-7CA1CE50944A}" type="presParOf" srcId="{7C5344A0-6AF5-4880-90FD-C4A254D4358B}" destId="{DB8B9040-6502-42A9-B629-9E3BD24734F4}" srcOrd="1" destOrd="0" presId="urn:microsoft.com/office/officeart/2005/8/layout/vProcess5"/>
    <dgm:cxn modelId="{50EABB02-E73D-45DE-A301-59DB97033479}" type="presParOf" srcId="{7C5344A0-6AF5-4880-90FD-C4A254D4358B}" destId="{FF43F4B1-352A-479B-8A49-0D917557ECB8}" srcOrd="2" destOrd="0" presId="urn:microsoft.com/office/officeart/2005/8/layout/vProcess5"/>
    <dgm:cxn modelId="{AE008346-C992-460E-8982-C42411829161}" type="presParOf" srcId="{7C5344A0-6AF5-4880-90FD-C4A254D4358B}" destId="{FCE9836C-F17D-498E-B3F8-B8E8BC4548A2}" srcOrd="3" destOrd="0" presId="urn:microsoft.com/office/officeart/2005/8/layout/vProcess5"/>
    <dgm:cxn modelId="{98A104BD-CDEC-495A-9F45-7E375714BB56}" type="presParOf" srcId="{7C5344A0-6AF5-4880-90FD-C4A254D4358B}" destId="{8ED9B584-319E-44BF-A5EA-7F8EE4C944B3}" srcOrd="4" destOrd="0" presId="urn:microsoft.com/office/officeart/2005/8/layout/vProcess5"/>
    <dgm:cxn modelId="{A1A4E48E-4D31-4741-8CA7-D69AB386EE81}" type="presParOf" srcId="{7C5344A0-6AF5-4880-90FD-C4A254D4358B}" destId="{9A46379F-B219-4086-9F02-0B25BC910151}" srcOrd="5" destOrd="0" presId="urn:microsoft.com/office/officeart/2005/8/layout/vProcess5"/>
    <dgm:cxn modelId="{0B23B493-EEF2-4828-90F4-E8336347E23C}" type="presParOf" srcId="{7C5344A0-6AF5-4880-90FD-C4A254D4358B}" destId="{182D741C-F5B9-4F7E-8E8E-6434C4B8F1F3}" srcOrd="6" destOrd="0" presId="urn:microsoft.com/office/officeart/2005/8/layout/vProcess5"/>
    <dgm:cxn modelId="{39AF9524-F22A-4CFE-A31C-4260EF1EF752}" type="presParOf" srcId="{7C5344A0-6AF5-4880-90FD-C4A254D4358B}" destId="{E6008B0D-6BEF-4DAC-9FAC-E03564E3C795}" srcOrd="7" destOrd="0" presId="urn:microsoft.com/office/officeart/2005/8/layout/vProcess5"/>
    <dgm:cxn modelId="{EABAE2A6-FA8F-46FC-A9DE-0703B512E6DE}" type="presParOf" srcId="{7C5344A0-6AF5-4880-90FD-C4A254D4358B}" destId="{A8C5C615-4CB2-4D1F-BF71-98C0B8BEAFA3}" srcOrd="8" destOrd="0" presId="urn:microsoft.com/office/officeart/2005/8/layout/vProcess5"/>
    <dgm:cxn modelId="{9201F0A6-40DB-4C0E-84E9-7C64563F44B3}" type="presParOf" srcId="{7C5344A0-6AF5-4880-90FD-C4A254D4358B}" destId="{CF74FA29-95EA-4366-AB27-E1D77995088C}" srcOrd="9" destOrd="0" presId="urn:microsoft.com/office/officeart/2005/8/layout/vProcess5"/>
    <dgm:cxn modelId="{E31381D9-2E61-4D18-A952-68B0433EDD82}" type="presParOf" srcId="{7C5344A0-6AF5-4880-90FD-C4A254D4358B}" destId="{75FEA60B-5D11-40A7-9B80-ADF6EF209359}" srcOrd="10" destOrd="0" presId="urn:microsoft.com/office/officeart/2005/8/layout/vProcess5"/>
    <dgm:cxn modelId="{B3018FC2-EAD0-4E5C-95D2-050ACB1CD9DF}" type="presParOf" srcId="{7C5344A0-6AF5-4880-90FD-C4A254D4358B}" destId="{289C3E24-E378-4BE7-A67D-2378CCB9411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Поиск самых «жирных» скважин 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249826"/>
          <a:ext cx="4253132" cy="2999768"/>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a:t>Разведочные расчеты</a:t>
          </a:r>
        </a:p>
      </dsp:txBody>
      <dsp:txXfrm>
        <a:off x="155314" y="2396263"/>
        <a:ext cx="3960258" cy="2706894"/>
      </dsp:txXfrm>
    </dsp:sp>
    <dsp:sp modelId="{BBE57F44-B33B-409F-AC25-A6E90E7DA5FA}">
      <dsp:nvSpPr>
        <dsp:cNvPr id="0" name=""/>
        <dsp:cNvSpPr/>
      </dsp:nvSpPr>
      <dsp:spPr>
        <a:xfrm>
          <a:off x="4638693"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Выявление систематики и шума</a:t>
          </a:r>
        </a:p>
      </dsp:txBody>
      <dsp:txXfrm>
        <a:off x="4785130" y="2396263"/>
        <a:ext cx="3960258" cy="2706894"/>
      </dsp:txXfrm>
    </dsp:sp>
    <dsp:sp modelId="{FF2E7B6C-F250-435E-8BEB-CA03A8D5F136}">
      <dsp:nvSpPr>
        <dsp:cNvPr id="0" name=""/>
        <dsp:cNvSpPr/>
      </dsp:nvSpPr>
      <dsp:spPr>
        <a:xfrm>
          <a:off x="9268508"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Формирование рабочих гипотез, выбор основной</a:t>
          </a:r>
        </a:p>
      </dsp:txBody>
      <dsp:txXfrm>
        <a:off x="9414945" y="2396263"/>
        <a:ext cx="3960258" cy="2706894"/>
      </dsp:txXfrm>
    </dsp:sp>
    <dsp:sp modelId="{69EF0B32-44E1-48BF-8038-3DA4C9E5A981}">
      <dsp:nvSpPr>
        <dsp:cNvPr id="0" name=""/>
        <dsp:cNvSpPr/>
      </dsp:nvSpPr>
      <dsp:spPr>
        <a:xfrm>
          <a:off x="13898324"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Формализация задач, определение целевой функции</a:t>
          </a:r>
        </a:p>
      </dsp:txBody>
      <dsp:txXfrm>
        <a:off x="14044761" y="2396263"/>
        <a:ext cx="3960258" cy="2706894"/>
      </dsp:txXfrm>
    </dsp:sp>
    <dsp:sp modelId="{53FE50A6-FDA4-44CC-ACFE-2B5F391E0D2E}">
      <dsp:nvSpPr>
        <dsp:cNvPr id="0" name=""/>
        <dsp:cNvSpPr/>
      </dsp:nvSpPr>
      <dsp:spPr>
        <a:xfrm>
          <a:off x="18528139"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a:t>Оптимизация параметров</a:t>
          </a:r>
        </a:p>
      </dsp:txBody>
      <dsp:txXfrm>
        <a:off x="18674576" y="2396263"/>
        <a:ext cx="3960258" cy="2706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B9040-6502-42A9-B629-9E3BD24734F4}">
      <dsp:nvSpPr>
        <dsp:cNvPr id="0" name=""/>
        <dsp:cNvSpPr/>
      </dsp:nvSpPr>
      <dsp:spPr>
        <a:xfrm>
          <a:off x="0" y="0"/>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Расчет ГИС профиля притока в модели</a:t>
          </a:r>
          <a:endParaRPr lang="ru-RU" sz="3500" kern="1200" dirty="0"/>
        </a:p>
      </dsp:txBody>
      <dsp:txXfrm>
        <a:off x="60672" y="60672"/>
        <a:ext cx="4718139" cy="1950142"/>
      </dsp:txXfrm>
    </dsp:sp>
    <dsp:sp modelId="{FF43F4B1-352A-479B-8A49-0D917557ECB8}">
      <dsp:nvSpPr>
        <dsp:cNvPr id="0" name=""/>
        <dsp:cNvSpPr/>
      </dsp:nvSpPr>
      <dsp:spPr>
        <a:xfrm>
          <a:off x="597009" y="2448120"/>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Расчет вектора относительной добычи по пластам</a:t>
          </a:r>
          <a:endParaRPr lang="ru-RU" sz="3500" kern="1200" dirty="0"/>
        </a:p>
      </dsp:txBody>
      <dsp:txXfrm>
        <a:off x="657681" y="2508792"/>
        <a:ext cx="5063655" cy="1950142"/>
      </dsp:txXfrm>
    </dsp:sp>
    <dsp:sp modelId="{FCE9836C-F17D-498E-B3F8-B8E8BC4548A2}">
      <dsp:nvSpPr>
        <dsp:cNvPr id="0" name=""/>
        <dsp:cNvSpPr/>
      </dsp:nvSpPr>
      <dsp:spPr>
        <a:xfrm>
          <a:off x="1185109" y="4896240"/>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Импорт исторических данных и расчет расхождений</a:t>
          </a:r>
          <a:endParaRPr lang="ru-RU" sz="3500" kern="1200" dirty="0"/>
        </a:p>
      </dsp:txBody>
      <dsp:txXfrm>
        <a:off x="1245781" y="4956912"/>
        <a:ext cx="5072566" cy="1950142"/>
      </dsp:txXfrm>
    </dsp:sp>
    <dsp:sp modelId="{8ED9B584-319E-44BF-A5EA-7F8EE4C944B3}">
      <dsp:nvSpPr>
        <dsp:cNvPr id="0" name=""/>
        <dsp:cNvSpPr/>
      </dsp:nvSpPr>
      <dsp:spPr>
        <a:xfrm>
          <a:off x="1782119" y="7344361"/>
          <a:ext cx="7128476" cy="207148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ru-RU" sz="3500" kern="1200" dirty="0" smtClean="0"/>
            <a:t>Импорт данных в атрибуты, выполнение </a:t>
          </a:r>
          <a:r>
            <a:rPr lang="ru-RU" sz="3500" kern="1200" dirty="0" err="1" smtClean="0"/>
            <a:t>картопостроения</a:t>
          </a:r>
          <a:endParaRPr lang="ru-RU" sz="3500" kern="1200" dirty="0"/>
        </a:p>
      </dsp:txBody>
      <dsp:txXfrm>
        <a:off x="1842791" y="7405033"/>
        <a:ext cx="5063655" cy="1950142"/>
      </dsp:txXfrm>
    </dsp:sp>
    <dsp:sp modelId="{9A46379F-B219-4086-9F02-0B25BC910151}">
      <dsp:nvSpPr>
        <dsp:cNvPr id="0" name=""/>
        <dsp:cNvSpPr/>
      </dsp:nvSpPr>
      <dsp:spPr>
        <a:xfrm>
          <a:off x="5782009" y="1586570"/>
          <a:ext cx="1346466" cy="134646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ru-RU" sz="3600" kern="1200"/>
        </a:p>
      </dsp:txBody>
      <dsp:txXfrm>
        <a:off x="6084964" y="1586570"/>
        <a:ext cx="740556" cy="1013216"/>
      </dsp:txXfrm>
    </dsp:sp>
    <dsp:sp modelId="{182D741C-F5B9-4F7E-8E8E-6434C4B8F1F3}">
      <dsp:nvSpPr>
        <dsp:cNvPr id="0" name=""/>
        <dsp:cNvSpPr/>
      </dsp:nvSpPr>
      <dsp:spPr>
        <a:xfrm>
          <a:off x="6379019" y="4034690"/>
          <a:ext cx="1346466" cy="134646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ru-RU" sz="3600" kern="1200"/>
        </a:p>
      </dsp:txBody>
      <dsp:txXfrm>
        <a:off x="6681974" y="4034690"/>
        <a:ext cx="740556" cy="1013216"/>
      </dsp:txXfrm>
    </dsp:sp>
    <dsp:sp modelId="{E6008B0D-6BEF-4DAC-9FAC-E03564E3C795}">
      <dsp:nvSpPr>
        <dsp:cNvPr id="0" name=""/>
        <dsp:cNvSpPr/>
      </dsp:nvSpPr>
      <dsp:spPr>
        <a:xfrm>
          <a:off x="6967118" y="6482811"/>
          <a:ext cx="1346466" cy="134646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ru-RU" sz="3600" kern="1200"/>
        </a:p>
      </dsp:txBody>
      <dsp:txXfrm>
        <a:off x="7270073" y="6482811"/>
        <a:ext cx="740556" cy="101321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18.04.2024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377411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3044258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2975714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19</a:t>
            </a:fld>
            <a:endParaRPr lang="ru-RU" dirty="0"/>
          </a:p>
        </p:txBody>
      </p:sp>
    </p:spTree>
    <p:extLst>
      <p:ext uri="{BB962C8B-B14F-4D97-AF65-F5344CB8AC3E}">
        <p14:creationId xmlns:p14="http://schemas.microsoft.com/office/powerpoint/2010/main" val="81719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20</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22</a:t>
            </a:fld>
            <a:endParaRPr lang="ru-RU" dirty="0"/>
          </a:p>
        </p:txBody>
      </p:sp>
    </p:spTree>
    <p:extLst>
      <p:ext uri="{BB962C8B-B14F-4D97-AF65-F5344CB8AC3E}">
        <p14:creationId xmlns:p14="http://schemas.microsoft.com/office/powerpoint/2010/main" val="96721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23</a:t>
            </a:fld>
            <a:endParaRPr lang="ru-RU" dirty="0"/>
          </a:p>
        </p:txBody>
      </p:sp>
    </p:spTree>
    <p:extLst>
      <p:ext uri="{BB962C8B-B14F-4D97-AF65-F5344CB8AC3E}">
        <p14:creationId xmlns:p14="http://schemas.microsoft.com/office/powerpoint/2010/main" val="137826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3308743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 xmlns:adec="http://schemas.microsoft.com/office/drawing/2017/decorative"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 xmlns:adec="http://schemas.microsoft.com/office/drawing/2017/decorative"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 xmlns:adec="http://schemas.microsoft.com/office/drawing/2017/decorative"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 xmlns:adec="http://schemas.microsoft.com/office/drawing/2017/decorative"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 xmlns:adec="http://schemas.microsoft.com/office/drawing/2017/decorative"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 xmlns:adec="http://schemas.microsoft.com/office/drawing/2017/decorative"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 xmlns:adec="http://schemas.microsoft.com/office/drawing/2017/decorative"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 xmlns:adec="http://schemas.microsoft.com/office/drawing/2017/decorative"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 xmlns:adec="http://schemas.microsoft.com/office/drawing/2017/decorative"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 xmlns:adec="http://schemas.microsoft.com/office/drawing/2017/decorative"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 xmlns:ahyp="http://schemas.microsoft.com/office/drawing/2018/hyperlinkcolor"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 xmlns:ahyp="http://schemas.microsoft.com/office/drawing/2018/hyperlinkcolor"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 xmlns:adec="http://schemas.microsoft.com/office/drawing/2017/decorative"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8786950" y="2919417"/>
            <a:ext cx="8094881" cy="5764873"/>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000" dirty="0"/>
              <a:t>Зависимость проницаемости</a:t>
            </a:r>
          </a:p>
          <a:p>
            <a:pPr marL="571500" indent="-571500" algn="l">
              <a:buFont typeface="Arial" panose="020B0604020202020204" pitchFamily="34" charset="0"/>
              <a:buChar char="•"/>
            </a:pPr>
            <a:r>
              <a:rPr lang="ru-RU" sz="4000" dirty="0"/>
              <a:t>Зависимость связанной воды</a:t>
            </a:r>
          </a:p>
          <a:p>
            <a:pPr marL="571500" indent="-571500" algn="l">
              <a:buFont typeface="Arial" panose="020B0604020202020204" pitchFamily="34" charset="0"/>
              <a:buChar char="•"/>
            </a:pPr>
            <a:r>
              <a:rPr lang="ru-RU" sz="4000" dirty="0"/>
              <a:t>Анизотропия</a:t>
            </a:r>
          </a:p>
          <a:p>
            <a:pPr marL="571500" indent="-571500" algn="l">
              <a:buFont typeface="Arial" panose="020B0604020202020204" pitchFamily="34" charset="0"/>
              <a:buChar char="•"/>
            </a:pPr>
            <a:r>
              <a:rPr lang="ru-RU" sz="4000" dirty="0"/>
              <a:t>Параметры ОФП</a:t>
            </a:r>
          </a:p>
          <a:p>
            <a:pPr marL="571500" indent="-571500" algn="l">
              <a:buFont typeface="Arial" panose="020B0604020202020204" pitchFamily="34" charset="0"/>
              <a:buChar char="•"/>
            </a:pPr>
            <a:r>
              <a:rPr lang="ru-RU" sz="4000" dirty="0"/>
              <a:t>Параметры </a:t>
            </a:r>
            <a:r>
              <a:rPr lang="ru-RU" sz="4000" dirty="0" err="1"/>
              <a:t>аквифера</a:t>
            </a:r>
            <a:endParaRPr lang="ru-RU" sz="4000" dirty="0"/>
          </a:p>
          <a:p>
            <a:pPr marL="571500" indent="-571500" algn="l">
              <a:buFont typeface="Arial" panose="020B0604020202020204" pitchFamily="34" charset="0"/>
              <a:buChar char="•"/>
            </a:pPr>
            <a:r>
              <a:rPr lang="ru-RU" sz="4000" dirty="0"/>
              <a:t>Процент производительной закачки</a:t>
            </a:r>
          </a:p>
        </p:txBody>
      </p:sp>
      <p:sp>
        <p:nvSpPr>
          <p:cNvPr id="12" name="TextBox 11"/>
          <p:cNvSpPr txBox="1"/>
          <p:nvPr/>
        </p:nvSpPr>
        <p:spPr>
          <a:xfrm>
            <a:off x="9526578" y="9823526"/>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770514" y="2702067"/>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pic>
        <p:nvPicPr>
          <p:cNvPr id="6" name="Рисунок 5"/>
          <p:cNvPicPr>
            <a:picLocks noChangeAspect="1"/>
          </p:cNvPicPr>
          <p:nvPr/>
        </p:nvPicPr>
        <p:blipFill rotWithShape="1">
          <a:blip r:embed="rId3"/>
          <a:srcRect r="73093" b="59266"/>
          <a:stretch/>
        </p:blipFill>
        <p:spPr>
          <a:xfrm>
            <a:off x="-9047627" y="2322647"/>
            <a:ext cx="7587472" cy="6212341"/>
          </a:xfrm>
          <a:prstGeom prst="rect">
            <a:avLst/>
          </a:prstGeom>
        </p:spPr>
      </p:pic>
      <p:sp>
        <p:nvSpPr>
          <p:cNvPr id="3" name="TextBox 2"/>
          <p:cNvSpPr txBox="1"/>
          <p:nvPr/>
        </p:nvSpPr>
        <p:spPr>
          <a:xfrm>
            <a:off x="1824788" y="3118077"/>
            <a:ext cx="9711086" cy="8397260"/>
          </a:xfrm>
          <a:prstGeom prst="rect">
            <a:avLst/>
          </a:prstGeom>
          <a:noFill/>
        </p:spPr>
        <p:txBody>
          <a:bodyPr wrap="square" lIns="50400" tIns="50400" rIns="50400" bIns="50400" rtlCol="0">
            <a:spAutoFit/>
          </a:bodyPr>
          <a:lstStyle/>
          <a:p>
            <a:pPr algn="l"/>
            <a:r>
              <a:rPr lang="ru-RU" sz="44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4" name="Рисунок 3"/>
          <p:cNvPicPr>
            <a:picLocks noChangeAspect="1"/>
          </p:cNvPicPr>
          <p:nvPr/>
        </p:nvPicPr>
        <p:blipFill>
          <a:blip r:embed="rId4"/>
          <a:stretch>
            <a:fillRect/>
          </a:stretch>
        </p:blipFill>
        <p:spPr>
          <a:xfrm>
            <a:off x="9817769" y="2465452"/>
            <a:ext cx="12333942" cy="10132460"/>
          </a:xfrm>
          <a:prstGeom prst="rect">
            <a:avLst/>
          </a:prstGeom>
        </p:spPr>
      </p:pic>
    </p:spTree>
    <p:extLst>
      <p:ext uri="{BB962C8B-B14F-4D97-AF65-F5344CB8AC3E}">
        <p14:creationId xmlns:p14="http://schemas.microsoft.com/office/powerpoint/2010/main" val="193158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3987700019"/>
              </p:ext>
            </p:extLst>
          </p:nvPr>
        </p:nvGraphicFramePr>
        <p:xfrm>
          <a:off x="1828800" y="3908755"/>
          <a:ext cx="21167963" cy="7840275"/>
        </p:xfrm>
        <a:graphic>
          <a:graphicData uri="http://schemas.openxmlformats.org/drawingml/2006/table">
            <a:tbl>
              <a:tblPr firstRow="1" bandRow="1">
                <a:tableStyleId>{073A0DAA-6AF3-43AB-8588-CEC1D06C72B9}</a:tableStyleId>
              </a:tblPr>
              <a:tblGrid>
                <a:gridCol w="4580695">
                  <a:extLst>
                    <a:ext uri="{9D8B030D-6E8A-4147-A177-3AD203B41FA5}">
                      <a16:colId xmlns:a16="http://schemas.microsoft.com/office/drawing/2014/main" val="3247539441"/>
                    </a:ext>
                  </a:extLst>
                </a:gridCol>
                <a:gridCol w="13394484">
                  <a:extLst>
                    <a:ext uri="{9D8B030D-6E8A-4147-A177-3AD203B41FA5}">
                      <a16:colId xmlns:a16="http://schemas.microsoft.com/office/drawing/2014/main" val="82216052"/>
                    </a:ext>
                  </a:extLst>
                </a:gridCol>
                <a:gridCol w="3192784">
                  <a:extLst>
                    <a:ext uri="{9D8B030D-6E8A-4147-A177-3AD203B41FA5}">
                      <a16:colId xmlns:a16="http://schemas.microsoft.com/office/drawing/2014/main" val="1661541746"/>
                    </a:ext>
                  </a:extLst>
                </a:gridCol>
              </a:tblGrid>
              <a:tr h="1348006">
                <a:tc>
                  <a:txBody>
                    <a:bodyPr/>
                    <a:lstStyle/>
                    <a:p>
                      <a:pPr algn="ctr"/>
                      <a:r>
                        <a:rPr lang="ru-RU" sz="2800" dirty="0"/>
                        <a:t>Метод</a:t>
                      </a:r>
                    </a:p>
                  </a:txBody>
                  <a:tcPr anchor="ctr"/>
                </a:tc>
                <a:tc>
                  <a:txBody>
                    <a:bodyPr/>
                    <a:lstStyle/>
                    <a:p>
                      <a:pPr algn="ctr"/>
                      <a:r>
                        <a:rPr lang="ru-RU" sz="2800" dirty="0"/>
                        <a:t>Краткое пояснение</a:t>
                      </a:r>
                    </a:p>
                  </a:txBody>
                  <a:tcPr anchor="ctr"/>
                </a:tc>
                <a:tc>
                  <a:txBody>
                    <a:bodyPr/>
                    <a:lstStyle/>
                    <a:p>
                      <a:pPr algn="ctr"/>
                      <a:r>
                        <a:rPr lang="ru-RU" sz="28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err="1"/>
                        <a:t>Плакетт</a:t>
                      </a:r>
                      <a:r>
                        <a:rPr lang="ru-RU" sz="3600" b="1" dirty="0"/>
                        <a:t>-Берман</a:t>
                      </a:r>
                    </a:p>
                  </a:txBody>
                  <a:tcPr anchor="ctr"/>
                </a:tc>
                <a:tc>
                  <a:txBody>
                    <a:bodyPr/>
                    <a:lstStyle/>
                    <a:p>
                      <a:r>
                        <a:rPr lang="ru-RU" sz="3200" dirty="0"/>
                        <a:t>Многофакторный расчет, позволяющий оценить весь диапазон возможных решений за небольшое количество расчетов</a:t>
                      </a:r>
                      <a:r>
                        <a:rPr lang="en-US" sz="3200" dirty="0"/>
                        <a:t>.</a:t>
                      </a:r>
                      <a:endParaRPr lang="ru-RU" sz="3200" dirty="0"/>
                    </a:p>
                  </a:txBody>
                  <a:tcPr anchor="ctr"/>
                </a:tc>
                <a:tc>
                  <a:txBody>
                    <a:bodyPr/>
                    <a:lstStyle/>
                    <a:p>
                      <a:r>
                        <a:rPr lang="ru-RU" sz="3200" dirty="0"/>
                        <a:t>21/41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Латинский гиперкуб</a:t>
                      </a:r>
                    </a:p>
                  </a:txBody>
                  <a:tcPr anchor="ctr"/>
                </a:tc>
                <a:tc>
                  <a:txBody>
                    <a:bodyPr/>
                    <a:lstStyle/>
                    <a:p>
                      <a:r>
                        <a:rPr lang="ru-RU" sz="3200" dirty="0"/>
                        <a:t>Центральный композиционный план, зачастую решения группируются в центральной части.</a:t>
                      </a:r>
                    </a:p>
                  </a:txBody>
                  <a:tcPr anchor="ctr"/>
                </a:tc>
                <a:tc>
                  <a:txBody>
                    <a:bodyPr/>
                    <a:lstStyle/>
                    <a:p>
                      <a:endParaRPr lang="ru-RU" sz="32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Монте-Карло</a:t>
                      </a:r>
                    </a:p>
                  </a:txBody>
                  <a:tcPr anchor="ctr"/>
                </a:tc>
                <a:tc>
                  <a:txBody>
                    <a:bodyPr/>
                    <a:lstStyle/>
                    <a:p>
                      <a:r>
                        <a:rPr lang="ru-RU" sz="3200" dirty="0"/>
                        <a:t>Случайная генерация, иногда тоже пригождается</a:t>
                      </a:r>
                    </a:p>
                  </a:txBody>
                  <a:tcPr anchor="ctr"/>
                </a:tc>
                <a:tc>
                  <a:txBody>
                    <a:bodyPr/>
                    <a:lstStyle/>
                    <a:p>
                      <a:endParaRPr lang="ru-RU" sz="3200" dirty="0"/>
                    </a:p>
                  </a:txBody>
                  <a:tcPr anchor="ctr"/>
                </a:tc>
                <a:extLst>
                  <a:ext uri="{0D108BD9-81ED-4DB2-BD59-A6C34878D82A}">
                    <a16:rowId xmlns:a16="http://schemas.microsoft.com/office/drawing/2014/main" val="3525607981"/>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Бокс-</a:t>
                      </a:r>
                      <a:r>
                        <a:rPr lang="ru-RU" sz="3600" b="1" dirty="0" err="1"/>
                        <a:t>Бенкен</a:t>
                      </a:r>
                      <a:endParaRPr lang="ru-RU" sz="3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t>Похож на </a:t>
                      </a:r>
                      <a:r>
                        <a:rPr lang="ru-RU" sz="3200" b="1" dirty="0" err="1"/>
                        <a:t>Плакетт</a:t>
                      </a:r>
                      <a:r>
                        <a:rPr lang="ru-RU" sz="3200" b="1" dirty="0"/>
                        <a:t>-Берман</a:t>
                      </a:r>
                      <a:r>
                        <a:rPr lang="ru-RU" sz="3200" b="0" dirty="0"/>
                        <a:t>, но включает еще базовое значение переменных, чтобы оценить линейность. Требует больше расчетов</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b="0" dirty="0"/>
                        <a:t>385</a:t>
                      </a:r>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Торнадо</a:t>
                      </a:r>
                    </a:p>
                  </a:txBody>
                  <a:tcPr anchor="ctr"/>
                </a:tc>
                <a:tc>
                  <a:txBody>
                    <a:bodyPr/>
                    <a:lstStyle/>
                    <a:p>
                      <a:r>
                        <a:rPr lang="ru-RU" sz="32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r>
                        <a:rPr lang="ru-RU" sz="3200" dirty="0"/>
                        <a:t>31</a:t>
                      </a:r>
                    </a:p>
                  </a:txBody>
                  <a:tcPr anchor="ctr"/>
                </a:tc>
                <a:extLst>
                  <a:ext uri="{0D108BD9-81ED-4DB2-BD59-A6C34878D82A}">
                    <a16:rowId xmlns:a16="http://schemas.microsoft.com/office/drawing/2014/main" val="591030924"/>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2354725319"/>
              </p:ext>
            </p:extLst>
          </p:nvPr>
        </p:nvGraphicFramePr>
        <p:xfrm>
          <a:off x="1828800" y="2347263"/>
          <a:ext cx="15905747" cy="994410"/>
        </p:xfrm>
        <a:graphic>
          <a:graphicData uri="http://schemas.openxmlformats.org/drawingml/2006/table">
            <a:tbl>
              <a:tblPr>
                <a:tableStyleId>{793D81CF-94F2-401A-BA57-92F5A7B2D0C5}</a:tableStyleId>
              </a:tblPr>
              <a:tblGrid>
                <a:gridCol w="12096332">
                  <a:extLst>
                    <a:ext uri="{9D8B030D-6E8A-4147-A177-3AD203B41FA5}">
                      <a16:colId xmlns:a16="http://schemas.microsoft.com/office/drawing/2014/main" val="3249929150"/>
                    </a:ext>
                  </a:extLst>
                </a:gridCol>
                <a:gridCol w="3809415">
                  <a:extLst>
                    <a:ext uri="{9D8B030D-6E8A-4147-A177-3AD203B41FA5}">
                      <a16:colId xmlns:a16="http://schemas.microsoft.com/office/drawing/2014/main" val="2826802944"/>
                    </a:ext>
                  </a:extLst>
                </a:gridCol>
              </a:tblGrid>
              <a:tr h="476338">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 с базовыми значениями</a:t>
                      </a:r>
                    </a:p>
                  </a:txBody>
                  <a:tcPr marL="9525" marR="9525" marT="9525" marB="0" anchor="b"/>
                </a:tc>
                <a:tc>
                  <a:txBody>
                    <a:bodyPr/>
                    <a:lstStyle/>
                    <a:p>
                      <a:pPr algn="l" fontAlgn="b"/>
                      <a:r>
                        <a:rPr lang="ru-RU" sz="3200" u="none" strike="noStrike" dirty="0">
                          <a:effectLst/>
                        </a:rPr>
                        <a:t>43 046 721 расчет</a:t>
                      </a:r>
                      <a:endParaRPr lang="ru-RU"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4473343"/>
                  </a:ext>
                </a:extLst>
              </a:tr>
              <a:tr h="260262">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b"/>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spTree>
    <p:extLst>
      <p:ext uri="{BB962C8B-B14F-4D97-AF65-F5344CB8AC3E}">
        <p14:creationId xmlns:p14="http://schemas.microsoft.com/office/powerpoint/2010/main" val="420095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Разведочные </a:t>
            </a:r>
            <a:r>
              <a:rPr lang="ru-RU" dirty="0" smtClean="0"/>
              <a:t>расчеты. Результаты работы алгоритмов планирования экспериментов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sp>
        <p:nvSpPr>
          <p:cNvPr id="7" name="Овал 6"/>
          <p:cNvSpPr/>
          <p:nvPr/>
        </p:nvSpPr>
        <p:spPr>
          <a:xfrm>
            <a:off x="14124611" y="5436973"/>
            <a:ext cx="5066271" cy="4695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p:cNvSpPr/>
          <p:nvPr/>
        </p:nvSpPr>
        <p:spPr>
          <a:xfrm>
            <a:off x="14124611" y="4176584"/>
            <a:ext cx="6845644" cy="70680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p:cNvSpPr/>
          <p:nvPr/>
        </p:nvSpPr>
        <p:spPr>
          <a:xfrm>
            <a:off x="14124611" y="2729047"/>
            <a:ext cx="8872152" cy="96151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2159062" y="2729047"/>
            <a:ext cx="15635288" cy="9893740"/>
          </a:xfrm>
          <a:prstGeom prst="rect">
            <a:avLst/>
          </a:prstGeom>
        </p:spPr>
      </p:pic>
      <p:sp>
        <p:nvSpPr>
          <p:cNvPr id="8" name="TextBox 7"/>
          <p:cNvSpPr txBox="1"/>
          <p:nvPr/>
        </p:nvSpPr>
        <p:spPr>
          <a:xfrm rot="5400000">
            <a:off x="17306476" y="7382725"/>
            <a:ext cx="2125362" cy="655782"/>
          </a:xfrm>
          <a:prstGeom prst="rect">
            <a:avLst/>
          </a:prstGeom>
          <a:noFill/>
        </p:spPr>
        <p:txBody>
          <a:bodyPr wrap="square" lIns="50400" tIns="50400" rIns="50400" bIns="50400" rtlCol="0">
            <a:spAutoFit/>
          </a:bodyPr>
          <a:lstStyle/>
          <a:p>
            <a:pPr algn="l"/>
            <a:r>
              <a:rPr lang="ru-RU" b="1" dirty="0" smtClean="0"/>
              <a:t>торнадо</a:t>
            </a:r>
          </a:p>
        </p:txBody>
      </p:sp>
      <p:sp>
        <p:nvSpPr>
          <p:cNvPr id="12" name="TextBox 11"/>
          <p:cNvSpPr txBox="1"/>
          <p:nvPr/>
        </p:nvSpPr>
        <p:spPr>
          <a:xfrm rot="5400000">
            <a:off x="18455218" y="7741071"/>
            <a:ext cx="2842054" cy="655782"/>
          </a:xfrm>
          <a:prstGeom prst="rect">
            <a:avLst/>
          </a:prstGeom>
          <a:noFill/>
        </p:spPr>
        <p:txBody>
          <a:bodyPr wrap="square" lIns="50400" tIns="50400" rIns="50400" bIns="50400" rtlCol="0">
            <a:spAutoFit/>
          </a:bodyPr>
          <a:lstStyle/>
          <a:p>
            <a:pPr algn="l"/>
            <a:r>
              <a:rPr lang="ru-RU" b="1" dirty="0" smtClean="0"/>
              <a:t>Гиперкуб</a:t>
            </a:r>
          </a:p>
        </p:txBody>
      </p:sp>
      <p:sp>
        <p:nvSpPr>
          <p:cNvPr id="13" name="TextBox 12"/>
          <p:cNvSpPr txBox="1"/>
          <p:nvPr/>
        </p:nvSpPr>
        <p:spPr>
          <a:xfrm rot="5400000">
            <a:off x="19703687" y="7716359"/>
            <a:ext cx="4176583" cy="655782"/>
          </a:xfrm>
          <a:prstGeom prst="rect">
            <a:avLst/>
          </a:prstGeom>
          <a:noFill/>
        </p:spPr>
        <p:txBody>
          <a:bodyPr wrap="square" lIns="50400" tIns="50400" rIns="50400" bIns="50400" rtlCol="0">
            <a:spAutoFit/>
          </a:bodyPr>
          <a:lstStyle/>
          <a:p>
            <a:pPr algn="l"/>
            <a:r>
              <a:rPr lang="ru-RU" b="1" dirty="0" err="1" smtClean="0"/>
              <a:t>Плакетт</a:t>
            </a:r>
            <a:r>
              <a:rPr lang="ru-RU" b="1" dirty="0" smtClean="0"/>
              <a:t>-Берман</a:t>
            </a:r>
          </a:p>
        </p:txBody>
      </p:sp>
    </p:spTree>
    <p:extLst>
      <p:ext uri="{BB962C8B-B14F-4D97-AF65-F5344CB8AC3E}">
        <p14:creationId xmlns:p14="http://schemas.microsoft.com/office/powerpoint/2010/main" val="878821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7534181" y="2406316"/>
            <a:ext cx="15795376" cy="10191596"/>
          </a:xfrm>
          <a:prstGeom prst="rect">
            <a:avLst/>
          </a:prstGeom>
          <a:solidFill>
            <a:schemeClr val="lt1">
              <a:alpha val="5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2" name="Прямоугольник 11"/>
          <p:cNvSpPr/>
          <p:nvPr/>
        </p:nvSpPr>
        <p:spPr>
          <a:xfrm>
            <a:off x="1014540" y="2406316"/>
            <a:ext cx="6208294" cy="10191596"/>
          </a:xfrm>
          <a:prstGeom prst="rect">
            <a:avLst/>
          </a:prstGeom>
          <a:solidFill>
            <a:schemeClr val="accent4">
              <a:lumMod val="20000"/>
              <a:lumOff val="8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Оценка влияния переменных на результаты расчета</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pic>
        <p:nvPicPr>
          <p:cNvPr id="3" name="Рисунок 2"/>
          <p:cNvPicPr>
            <a:picLocks noChangeAspect="1"/>
          </p:cNvPicPr>
          <p:nvPr/>
        </p:nvPicPr>
        <p:blipFill rotWithShape="1">
          <a:blip r:embed="rId3"/>
          <a:srcRect l="-1" t="4740" r="68397"/>
          <a:stretch/>
        </p:blipFill>
        <p:spPr>
          <a:xfrm>
            <a:off x="7952788" y="4028303"/>
            <a:ext cx="4746729" cy="8183059"/>
          </a:xfrm>
          <a:prstGeom prst="rect">
            <a:avLst/>
          </a:prstGeom>
        </p:spPr>
      </p:pic>
      <p:pic>
        <p:nvPicPr>
          <p:cNvPr id="4" name="Рисунок 3"/>
          <p:cNvPicPr>
            <a:picLocks noChangeAspect="1"/>
          </p:cNvPicPr>
          <p:nvPr/>
        </p:nvPicPr>
        <p:blipFill rotWithShape="1">
          <a:blip r:embed="rId4"/>
          <a:srcRect t="4448" r="68691"/>
          <a:stretch/>
        </p:blipFill>
        <p:spPr>
          <a:xfrm>
            <a:off x="13569187" y="4028303"/>
            <a:ext cx="4642287" cy="8110366"/>
          </a:xfrm>
          <a:prstGeom prst="rect">
            <a:avLst/>
          </a:prstGeom>
        </p:spPr>
      </p:pic>
      <p:pic>
        <p:nvPicPr>
          <p:cNvPr id="6" name="Рисунок 5"/>
          <p:cNvPicPr>
            <a:picLocks noChangeAspect="1"/>
          </p:cNvPicPr>
          <p:nvPr/>
        </p:nvPicPr>
        <p:blipFill rotWithShape="1">
          <a:blip r:embed="rId5"/>
          <a:srcRect t="4448" r="70169"/>
          <a:stretch/>
        </p:blipFill>
        <p:spPr>
          <a:xfrm>
            <a:off x="18941428" y="4028303"/>
            <a:ext cx="4388129" cy="8110366"/>
          </a:xfrm>
          <a:prstGeom prst="rect">
            <a:avLst/>
          </a:prstGeom>
        </p:spPr>
      </p:pic>
      <p:sp>
        <p:nvSpPr>
          <p:cNvPr id="8" name="Прямоугольник 7"/>
          <p:cNvSpPr/>
          <p:nvPr/>
        </p:nvSpPr>
        <p:spPr>
          <a:xfrm>
            <a:off x="8579083" y="3137657"/>
            <a:ext cx="3898183" cy="646331"/>
          </a:xfrm>
          <a:prstGeom prst="rect">
            <a:avLst/>
          </a:prstGeom>
        </p:spPr>
        <p:txBody>
          <a:bodyPr wrap="none">
            <a:spAutoFit/>
          </a:bodyPr>
          <a:lstStyle/>
          <a:p>
            <a:pPr lvl="0" algn="ctr" defTabSz="914400">
              <a:defRPr/>
            </a:pPr>
            <a:r>
              <a:rPr lang="ru-RU" b="1" dirty="0" err="1"/>
              <a:t>Плакетт</a:t>
            </a:r>
            <a:r>
              <a:rPr lang="ru-RU" b="1" dirty="0"/>
              <a:t>-Берман</a:t>
            </a:r>
          </a:p>
        </p:txBody>
      </p:sp>
      <p:sp>
        <p:nvSpPr>
          <p:cNvPr id="9" name="Прямоугольник 8"/>
          <p:cNvSpPr/>
          <p:nvPr/>
        </p:nvSpPr>
        <p:spPr>
          <a:xfrm>
            <a:off x="13569187" y="3137657"/>
            <a:ext cx="4823756" cy="646331"/>
          </a:xfrm>
          <a:prstGeom prst="rect">
            <a:avLst/>
          </a:prstGeom>
        </p:spPr>
        <p:txBody>
          <a:bodyPr wrap="none">
            <a:spAutoFit/>
          </a:bodyPr>
          <a:lstStyle/>
          <a:p>
            <a:pPr lvl="0" algn="ctr" defTabSz="914400">
              <a:defRPr/>
            </a:pPr>
            <a:r>
              <a:rPr lang="ru-RU" b="1" dirty="0"/>
              <a:t>Латинский гиперкуб</a:t>
            </a:r>
          </a:p>
        </p:txBody>
      </p:sp>
      <p:sp>
        <p:nvSpPr>
          <p:cNvPr id="10" name="Прямоугольник 9"/>
          <p:cNvSpPr/>
          <p:nvPr/>
        </p:nvSpPr>
        <p:spPr>
          <a:xfrm>
            <a:off x="20093091" y="3137657"/>
            <a:ext cx="2084801" cy="646331"/>
          </a:xfrm>
          <a:prstGeom prst="rect">
            <a:avLst/>
          </a:prstGeom>
        </p:spPr>
        <p:txBody>
          <a:bodyPr wrap="none">
            <a:spAutoFit/>
          </a:bodyPr>
          <a:lstStyle/>
          <a:p>
            <a:r>
              <a:rPr lang="ru-RU" b="1" dirty="0"/>
              <a:t>Торнадо</a:t>
            </a:r>
            <a:endParaRPr lang="ru-RU" dirty="0"/>
          </a:p>
        </p:txBody>
      </p:sp>
      <p:pic>
        <p:nvPicPr>
          <p:cNvPr id="7" name="Рисунок 6"/>
          <p:cNvPicPr>
            <a:picLocks noChangeAspect="1"/>
          </p:cNvPicPr>
          <p:nvPr/>
        </p:nvPicPr>
        <p:blipFill rotWithShape="1">
          <a:blip r:embed="rId6"/>
          <a:srcRect t="4157" r="19964"/>
          <a:stretch/>
        </p:blipFill>
        <p:spPr>
          <a:xfrm>
            <a:off x="1958466" y="4003589"/>
            <a:ext cx="4320442" cy="8135080"/>
          </a:xfrm>
          <a:prstGeom prst="rect">
            <a:avLst/>
          </a:prstGeom>
        </p:spPr>
      </p:pic>
      <p:sp>
        <p:nvSpPr>
          <p:cNvPr id="11" name="Прямоугольник 10"/>
          <p:cNvSpPr/>
          <p:nvPr/>
        </p:nvSpPr>
        <p:spPr>
          <a:xfrm>
            <a:off x="3149511" y="2674858"/>
            <a:ext cx="1938351" cy="1015663"/>
          </a:xfrm>
          <a:prstGeom prst="rect">
            <a:avLst/>
          </a:prstGeom>
        </p:spPr>
        <p:txBody>
          <a:bodyPr wrap="none">
            <a:spAutoFit/>
          </a:bodyPr>
          <a:lstStyle/>
          <a:p>
            <a:pPr lvl="0" algn="ctr" defTabSz="914400">
              <a:defRPr/>
            </a:pPr>
            <a:r>
              <a:rPr lang="ru-RU" sz="6000" b="1" dirty="0" smtClean="0"/>
              <a:t>3 в 1</a:t>
            </a:r>
            <a:endParaRPr lang="ru-RU" sz="6000" b="1" dirty="0"/>
          </a:p>
        </p:txBody>
      </p:sp>
      <p:sp>
        <p:nvSpPr>
          <p:cNvPr id="14" name="TextBox 13"/>
          <p:cNvSpPr txBox="1"/>
          <p:nvPr/>
        </p:nvSpPr>
        <p:spPr>
          <a:xfrm>
            <a:off x="5087862" y="2048723"/>
            <a:ext cx="15005229" cy="680646"/>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Корреляция Пирсона. Параметр «Среднее пластовое давление»</a:t>
            </a:r>
            <a:endParaRPr lang="ru-RU" b="1" dirty="0" smtClean="0"/>
          </a:p>
        </p:txBody>
      </p:sp>
    </p:spTree>
    <p:extLst>
      <p:ext uri="{BB962C8B-B14F-4D97-AF65-F5344CB8AC3E}">
        <p14:creationId xmlns:p14="http://schemas.microsoft.com/office/powerpoint/2010/main" val="4140859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mc:AlternateContent xmlns:mc="http://schemas.openxmlformats.org/markup-compatibility/2006">
        <mc:Choice xmlns:a14="http://schemas.microsoft.com/office/drawing/2010/main" Requires="a14">
          <p:sp>
            <p:nvSpPr>
              <p:cNvPr id="12" name="TextBox 11"/>
              <p:cNvSpPr txBox="1"/>
              <p:nvPr/>
            </p:nvSpPr>
            <p:spPr>
              <a:xfrm>
                <a:off x="15675267" y="2348488"/>
                <a:ext cx="5474369" cy="94878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m:t>
                          </m:r>
                        </m:den>
                      </m:f>
                    </m:oMath>
                  </m:oMathPara>
                </a14:m>
                <a:endParaRPr lang="ru-RU" b="1" dirty="0" err="1" smtClean="0"/>
              </a:p>
            </p:txBody>
          </p:sp>
        </mc:Choice>
        <mc:Fallback>
          <p:sp>
            <p:nvSpPr>
              <p:cNvPr id="12" name="TextBox 11"/>
              <p:cNvSpPr txBox="1">
                <a:spLocks noRot="1" noChangeAspect="1" noMove="1" noResize="1" noEditPoints="1" noAdjustHandles="1" noChangeArrowheads="1" noChangeShapeType="1" noTextEdit="1"/>
              </p:cNvSpPr>
              <p:nvPr/>
            </p:nvSpPr>
            <p:spPr>
              <a:xfrm>
                <a:off x="15675267" y="2348488"/>
                <a:ext cx="5474369" cy="948786"/>
              </a:xfrm>
              <a:prstGeom prst="rect">
                <a:avLst/>
              </a:prstGeom>
              <a:blipFill>
                <a:blip r:embed="rId3"/>
                <a:stretch>
                  <a:fillRect/>
                </a:stretch>
              </a:blipFill>
            </p:spPr>
            <p:txBody>
              <a:bodyPr/>
              <a:lstStyle/>
              <a:p>
                <a:r>
                  <a:rPr lang="ru-RU">
                    <a:noFill/>
                  </a:rPr>
                  <a:t> </a:t>
                </a:r>
              </a:p>
            </p:txBody>
          </p:sp>
        </mc:Fallback>
      </mc:AlternateContent>
      <p:sp>
        <p:nvSpPr>
          <p:cNvPr id="13" name="TextBox 12"/>
          <p:cNvSpPr txBox="1"/>
          <p:nvPr/>
        </p:nvSpPr>
        <p:spPr>
          <a:xfrm>
            <a:off x="1367841" y="7714578"/>
            <a:ext cx="10759991" cy="3795103"/>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r>
              <a:rPr lang="ru-RU" sz="4800" b="1" dirty="0" smtClean="0"/>
              <a:t>Целевые функции это не только инструмент для оптимизационных алгоритмов, но и инструмент анализа многовариантных расчетов.</a:t>
            </a:r>
          </a:p>
        </p:txBody>
      </p:sp>
      <p:sp>
        <p:nvSpPr>
          <p:cNvPr id="14" name="TextBox 13"/>
          <p:cNvSpPr txBox="1"/>
          <p:nvPr/>
        </p:nvSpPr>
        <p:spPr>
          <a:xfrm>
            <a:off x="13505728" y="7714578"/>
            <a:ext cx="10098810" cy="4102880"/>
          </a:xfrm>
          <a:prstGeom prst="rect">
            <a:avLst/>
          </a:prstGeom>
          <a:noFill/>
        </p:spPr>
        <p:txBody>
          <a:bodyPr wrap="square" lIns="50400" tIns="50400" rIns="50400" bIns="50400" rtlCol="0">
            <a:spAutoFit/>
          </a:bodyPr>
          <a:lstStyle/>
          <a:p>
            <a:r>
              <a:rPr lang="ru-RU" b="1" dirty="0" smtClean="0"/>
              <a:t>Использование целевых функций в разведочных расчетах направлено на   </a:t>
            </a:r>
            <a:r>
              <a:rPr lang="ru-RU" sz="4400" b="1" dirty="0" smtClean="0">
                <a:solidFill>
                  <a:schemeClr val="accent4"/>
                </a:solidFill>
              </a:rPr>
              <a:t>Выявление систематики и шума</a:t>
            </a:r>
          </a:p>
          <a:p>
            <a:pPr marL="571500" indent="-571500">
              <a:buFont typeface="Arial" panose="020B0604020202020204" pitchFamily="34" charset="0"/>
              <a:buChar char="•"/>
            </a:pPr>
            <a:r>
              <a:rPr lang="ru-RU" dirty="0" smtClean="0"/>
              <a:t>Может быть сколь угодно много</a:t>
            </a:r>
          </a:p>
          <a:p>
            <a:pPr marL="571500" indent="-571500">
              <a:buFont typeface="Arial" panose="020B0604020202020204" pitchFamily="34" charset="0"/>
              <a:buChar char="•"/>
            </a:pPr>
            <a:r>
              <a:rPr lang="ru-RU" dirty="0" smtClean="0"/>
              <a:t>Лучше </a:t>
            </a:r>
            <a:r>
              <a:rPr lang="ru-RU" dirty="0"/>
              <a:t>начинать анализ с простых функций</a:t>
            </a:r>
          </a:p>
          <a:p>
            <a:endParaRPr lang="ru-RU" dirty="0"/>
          </a:p>
          <a:p>
            <a:pPr algn="l"/>
            <a:r>
              <a:rPr lang="ru-RU" b="1" dirty="0" smtClean="0"/>
              <a:t> </a:t>
            </a:r>
            <a:endParaRPr lang="ru-RU" dirty="0" smtClean="0"/>
          </a:p>
        </p:txBody>
      </p:sp>
      <mc:AlternateContent xmlns:mc="http://schemas.openxmlformats.org/markup-compatibility/2006">
        <mc:Choice xmlns:a14="http://schemas.microsoft.com/office/drawing/2010/main" Requires="a14">
          <p:sp>
            <p:nvSpPr>
              <p:cNvPr id="15" name="TextBox 14"/>
              <p:cNvSpPr txBox="1"/>
              <p:nvPr/>
            </p:nvSpPr>
            <p:spPr>
              <a:xfrm>
                <a:off x="15970322" y="4355981"/>
                <a:ext cx="7026441" cy="1042145"/>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ошибки∗история</m:t>
                          </m:r>
                        </m:den>
                      </m:f>
                    </m:oMath>
                  </m:oMathPara>
                </a14:m>
                <a:endParaRPr lang="ru-RU" b="1" dirty="0" err="1" smtClean="0"/>
              </a:p>
            </p:txBody>
          </p:sp>
        </mc:Choice>
        <mc:Fallback>
          <p:sp>
            <p:nvSpPr>
              <p:cNvPr id="15" name="TextBox 14"/>
              <p:cNvSpPr txBox="1">
                <a:spLocks noRot="1" noChangeAspect="1" noMove="1" noResize="1" noEditPoints="1" noAdjustHandles="1" noChangeArrowheads="1" noChangeShapeType="1" noTextEdit="1"/>
              </p:cNvSpPr>
              <p:nvPr/>
            </p:nvSpPr>
            <p:spPr>
              <a:xfrm>
                <a:off x="15970322" y="4355981"/>
                <a:ext cx="7026441" cy="1042145"/>
              </a:xfrm>
              <a:prstGeom prst="rect">
                <a:avLst/>
              </a:prstGeom>
              <a:blipFill>
                <a:blip r:embed="rId4"/>
                <a:stretch>
                  <a:fillRect/>
                </a:stretch>
              </a:blipFill>
            </p:spPr>
            <p:txBody>
              <a:bodyPr/>
              <a:lstStyle/>
              <a:p>
                <a:r>
                  <a:rPr lang="ru-RU">
                    <a:noFill/>
                  </a:rPr>
                  <a:t> </a:t>
                </a:r>
              </a:p>
            </p:txBody>
          </p:sp>
        </mc:Fallback>
      </mc:AlternateContent>
      <p:pic>
        <p:nvPicPr>
          <p:cNvPr id="3" name="Рисунок 2"/>
          <p:cNvPicPr>
            <a:picLocks noChangeAspect="1"/>
          </p:cNvPicPr>
          <p:nvPr/>
        </p:nvPicPr>
        <p:blipFill>
          <a:blip r:embed="rId5"/>
          <a:stretch>
            <a:fillRect/>
          </a:stretch>
        </p:blipFill>
        <p:spPr>
          <a:xfrm>
            <a:off x="618677" y="2628824"/>
            <a:ext cx="14107975" cy="3271416"/>
          </a:xfrm>
          <a:prstGeom prst="rect">
            <a:avLst/>
          </a:prstGeom>
        </p:spPr>
      </p:pic>
      <p:sp>
        <p:nvSpPr>
          <p:cNvPr id="17" name="Овал 16"/>
          <p:cNvSpPr/>
          <p:nvPr/>
        </p:nvSpPr>
        <p:spPr>
          <a:xfrm>
            <a:off x="814387" y="2141621"/>
            <a:ext cx="11602201" cy="4627526"/>
          </a:xfrm>
          <a:prstGeom prst="ellipse">
            <a:avLst/>
          </a:prstGeom>
          <a:solidFill>
            <a:schemeClr val="bg1">
              <a:lumMod val="95000"/>
              <a:alpha val="6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2475806" y="3248837"/>
            <a:ext cx="675649" cy="948786"/>
          </a:xfrm>
          <a:prstGeom prst="rect">
            <a:avLst/>
          </a:prstGeom>
          <a:noFill/>
          <a:ln w="101600"/>
        </p:spPr>
        <p:style>
          <a:lnRef idx="2">
            <a:schemeClr val="accent4"/>
          </a:lnRef>
          <a:fillRef idx="1">
            <a:schemeClr val="lt1"/>
          </a:fillRef>
          <a:effectRef idx="0">
            <a:schemeClr val="accent4"/>
          </a:effectRef>
          <a:fontRef idx="minor">
            <a:schemeClr val="dk1"/>
          </a:fontRef>
        </p:style>
        <p:txBody>
          <a:bodyPr rtlCol="0" anchor="ctr"/>
          <a:lstStyle/>
          <a:p>
            <a:pPr algn="ctr"/>
            <a:endParaRPr lang="ru-RU"/>
          </a:p>
        </p:txBody>
      </p:sp>
      <p:sp>
        <p:nvSpPr>
          <p:cNvPr id="19" name="TextBox 18"/>
          <p:cNvSpPr txBox="1"/>
          <p:nvPr/>
        </p:nvSpPr>
        <p:spPr>
          <a:xfrm>
            <a:off x="2777413" y="5471807"/>
            <a:ext cx="7676147" cy="1209780"/>
          </a:xfrm>
          <a:prstGeom prst="rect">
            <a:avLst/>
          </a:prstGeom>
          <a:noFill/>
        </p:spPr>
        <p:txBody>
          <a:bodyPr wrap="square" lIns="50400" tIns="50400" rIns="50400" bIns="50400" rtlCol="0">
            <a:spAutoFit/>
          </a:bodyPr>
          <a:lstStyle/>
          <a:p>
            <a:pPr algn="ctr"/>
            <a:r>
              <a:rPr lang="ru-RU" b="1" dirty="0" smtClean="0"/>
              <a:t>Веса объектов, параметров, временных шагов</a:t>
            </a:r>
            <a:endParaRPr lang="ru-RU" b="1" dirty="0" smtClean="0"/>
          </a:p>
        </p:txBody>
      </p:sp>
      <p:cxnSp>
        <p:nvCxnSpPr>
          <p:cNvPr id="21" name="Прямая со стрелкой 20"/>
          <p:cNvCxnSpPr/>
          <p:nvPr/>
        </p:nvCxnSpPr>
        <p:spPr>
          <a:xfrm flipV="1">
            <a:off x="13571621" y="2822881"/>
            <a:ext cx="2103646" cy="900349"/>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endCxn id="15" idx="1"/>
          </p:cNvCxnSpPr>
          <p:nvPr/>
        </p:nvCxnSpPr>
        <p:spPr>
          <a:xfrm>
            <a:off x="13505728" y="3915576"/>
            <a:ext cx="2464594" cy="961478"/>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380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p:pic>
        <p:nvPicPr>
          <p:cNvPr id="17" name="Рисунок 16"/>
          <p:cNvPicPr>
            <a:picLocks noChangeAspect="1"/>
          </p:cNvPicPr>
          <p:nvPr/>
        </p:nvPicPr>
        <p:blipFill>
          <a:blip r:embed="rId3"/>
          <a:stretch>
            <a:fillRect/>
          </a:stretch>
        </p:blipFill>
        <p:spPr>
          <a:xfrm>
            <a:off x="378533" y="4563185"/>
            <a:ext cx="11484304" cy="6942982"/>
          </a:xfrm>
          <a:prstGeom prst="rect">
            <a:avLst/>
          </a:prstGeom>
        </p:spPr>
      </p:pic>
      <p:pic>
        <p:nvPicPr>
          <p:cNvPr id="18" name="Рисунок 17"/>
          <p:cNvPicPr>
            <a:picLocks noChangeAspect="1"/>
          </p:cNvPicPr>
          <p:nvPr/>
        </p:nvPicPr>
        <p:blipFill>
          <a:blip r:embed="rId4"/>
          <a:stretch>
            <a:fillRect/>
          </a:stretch>
        </p:blipFill>
        <p:spPr>
          <a:xfrm>
            <a:off x="13114422" y="4563185"/>
            <a:ext cx="10962342" cy="7318436"/>
          </a:xfrm>
          <a:prstGeom prst="rect">
            <a:avLst/>
          </a:prstGeom>
        </p:spPr>
      </p:pic>
      <p:sp>
        <p:nvSpPr>
          <p:cNvPr id="19" name="Прямоугольник 18"/>
          <p:cNvSpPr/>
          <p:nvPr/>
        </p:nvSpPr>
        <p:spPr>
          <a:xfrm>
            <a:off x="2358189" y="483669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16491284" y="5301916"/>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9186659" y="530191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5239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1034049" y="3305466"/>
            <a:ext cx="9938751" cy="7673088"/>
          </a:xfrm>
          <a:prstGeom prst="rect">
            <a:avLst/>
          </a:prstGeom>
          <a:noFill/>
        </p:spPr>
        <p:txBody>
          <a:bodyPr wrap="square" lIns="50400" tIns="50400" rIns="50400" bIns="50400" rtlCol="0">
            <a:spAutoFit/>
          </a:bodyPr>
          <a:lstStyle/>
          <a:p>
            <a:r>
              <a:rPr lang="ru-RU" dirty="0">
                <a:highlight>
                  <a:srgbClr val="EAE8E9"/>
                </a:highlight>
              </a:rPr>
              <a:t>Планирование эксперимента</a:t>
            </a:r>
            <a:endParaRPr lang="ru-RU"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err="1"/>
              <a:t>несостыковок</a:t>
            </a:r>
            <a:r>
              <a:rPr lang="ru-RU" dirty="0"/>
              <a:t> априорной 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058012" y="3305466"/>
            <a:ext cx="9938751" cy="3333438"/>
          </a:xfrm>
          <a:prstGeom prst="rect">
            <a:avLst/>
          </a:prstGeom>
          <a:noFill/>
        </p:spPr>
        <p:txBody>
          <a:bodyPr wrap="square" lIns="50400" tIns="50400" rIns="50400" bIns="50400" rtlCol="0">
            <a:spAutoFit/>
          </a:bodyPr>
          <a:lstStyle/>
          <a:p>
            <a:r>
              <a:rPr lang="ru-RU" dirty="0">
                <a:highlight>
                  <a:srgbClr val="EAE8E9"/>
                </a:highlight>
              </a:rPr>
              <a:t>Оптимизация</a:t>
            </a:r>
            <a:endParaRPr lang="en-US"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Tree>
    <p:extLst>
      <p:ext uri="{BB962C8B-B14F-4D97-AF65-F5344CB8AC3E}">
        <p14:creationId xmlns:p14="http://schemas.microsoft.com/office/powerpoint/2010/main" val="2368194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Прокси модели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802504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Использование разделения ресурсов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19</a:t>
            </a:fld>
            <a:endParaRPr lang="ru-RU" dirty="0"/>
          </a:p>
        </p:txBody>
      </p:sp>
      <p:pic>
        <p:nvPicPr>
          <p:cNvPr id="3" name="Рисунок 2"/>
          <p:cNvPicPr>
            <a:picLocks noChangeAspect="1"/>
          </p:cNvPicPr>
          <p:nvPr/>
        </p:nvPicPr>
        <p:blipFill>
          <a:blip r:embed="rId3"/>
          <a:stretch>
            <a:fillRect/>
          </a:stretch>
        </p:blipFill>
        <p:spPr>
          <a:xfrm>
            <a:off x="2061840" y="3336324"/>
            <a:ext cx="20934923" cy="8925992"/>
          </a:xfrm>
          <a:prstGeom prst="rect">
            <a:avLst/>
          </a:prstGeom>
        </p:spPr>
      </p:pic>
    </p:spTree>
    <p:extLst>
      <p:ext uri="{BB962C8B-B14F-4D97-AF65-F5344CB8AC3E}">
        <p14:creationId xmlns:p14="http://schemas.microsoft.com/office/powerpoint/2010/main" val="239612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pic>
        <p:nvPicPr>
          <p:cNvPr id="2" name="Рисунок 1"/>
          <p:cNvPicPr>
            <a:picLocks noChangeAspect="1"/>
          </p:cNvPicPr>
          <p:nvPr/>
        </p:nvPicPr>
        <p:blipFill>
          <a:blip r:embed="rId3"/>
          <a:stretch>
            <a:fillRect/>
          </a:stretch>
        </p:blipFill>
        <p:spPr>
          <a:xfrm>
            <a:off x="348969" y="4142567"/>
            <a:ext cx="10772111" cy="8455345"/>
          </a:xfrm>
          <a:prstGeom prst="rect">
            <a:avLst/>
          </a:prstGeom>
        </p:spPr>
      </p:pic>
      <p:pic>
        <p:nvPicPr>
          <p:cNvPr id="3" name="Рисунок 2"/>
          <p:cNvPicPr>
            <a:picLocks noChangeAspect="1"/>
          </p:cNvPicPr>
          <p:nvPr/>
        </p:nvPicPr>
        <p:blipFill>
          <a:blip r:embed="rId4"/>
          <a:stretch>
            <a:fillRect/>
          </a:stretch>
        </p:blipFill>
        <p:spPr>
          <a:xfrm>
            <a:off x="14130433" y="4646141"/>
            <a:ext cx="7988162" cy="7951771"/>
          </a:xfrm>
          <a:prstGeom prst="rect">
            <a:avLst/>
          </a:prstGeom>
        </p:spPr>
      </p:pic>
      <p:sp>
        <p:nvSpPr>
          <p:cNvPr id="7" name="TextBox 6"/>
          <p:cNvSpPr txBox="1"/>
          <p:nvPr/>
        </p:nvSpPr>
        <p:spPr>
          <a:xfrm>
            <a:off x="2093248" y="2229488"/>
            <a:ext cx="8575590" cy="840448"/>
          </a:xfrm>
          <a:prstGeom prst="rect">
            <a:avLst/>
          </a:prstGeom>
        </p:spPr>
        <p:style>
          <a:lnRef idx="1">
            <a:schemeClr val="accent4"/>
          </a:lnRef>
          <a:fillRef idx="2">
            <a:schemeClr val="accent4"/>
          </a:fillRef>
          <a:effectRef idx="1">
            <a:schemeClr val="accent4"/>
          </a:effectRef>
          <a:fontRef idx="minor">
            <a:schemeClr val="dk1"/>
          </a:fontRef>
        </p:style>
        <p:txBody>
          <a:bodyPr wrap="square" lIns="50400" tIns="50400" rIns="50400" bIns="50400" rtlCol="0">
            <a:spAutoFit/>
          </a:bodyPr>
          <a:lstStyle/>
          <a:p>
            <a:pPr algn="l"/>
            <a:r>
              <a:rPr lang="ru-RU" sz="4800" b="1" dirty="0" smtClean="0"/>
              <a:t>Компания «Ы»</a:t>
            </a:r>
            <a:endParaRPr lang="ru-RU" sz="4800" b="1" dirty="0" smtClean="0"/>
          </a:p>
        </p:txBody>
      </p:sp>
      <p:sp>
        <p:nvSpPr>
          <p:cNvPr id="8" name="TextBox 7"/>
          <p:cNvSpPr txBox="1"/>
          <p:nvPr/>
        </p:nvSpPr>
        <p:spPr>
          <a:xfrm>
            <a:off x="14421173" y="2229488"/>
            <a:ext cx="8575590" cy="840448"/>
          </a:xfrm>
          <a:prstGeom prst="rect">
            <a:avLst/>
          </a:prstGeom>
        </p:spPr>
        <p:style>
          <a:lnRef idx="1">
            <a:schemeClr val="accent4"/>
          </a:lnRef>
          <a:fillRef idx="2">
            <a:schemeClr val="accent4"/>
          </a:fillRef>
          <a:effectRef idx="1">
            <a:schemeClr val="accent4"/>
          </a:effectRef>
          <a:fontRef idx="minor">
            <a:schemeClr val="dk1"/>
          </a:fontRef>
        </p:style>
        <p:txBody>
          <a:bodyPr wrap="square" lIns="50400" tIns="50400" rIns="50400" bIns="50400" rtlCol="0">
            <a:spAutoFit/>
          </a:bodyPr>
          <a:lstStyle/>
          <a:p>
            <a:pPr algn="l"/>
            <a:r>
              <a:rPr lang="ru-RU" sz="4800" b="1" dirty="0" smtClean="0"/>
              <a:t>Компания «Ф»</a:t>
            </a:r>
            <a:endParaRPr lang="ru-RU" sz="4800" b="1" dirty="0" smtClean="0"/>
          </a:p>
        </p:txBody>
      </p:sp>
      <p:sp>
        <p:nvSpPr>
          <p:cNvPr id="9" name="TextBox 8"/>
          <p:cNvSpPr txBox="1"/>
          <p:nvPr/>
        </p:nvSpPr>
        <p:spPr>
          <a:xfrm>
            <a:off x="14130433" y="3486785"/>
            <a:ext cx="8539358" cy="655782"/>
          </a:xfrm>
          <a:prstGeom prst="rect">
            <a:avLst/>
          </a:prstGeom>
          <a:noFill/>
        </p:spPr>
        <p:txBody>
          <a:bodyPr wrap="square" lIns="50400" tIns="50400" rIns="50400" bIns="50400" rtlCol="0">
            <a:spAutoFit/>
          </a:bodyPr>
          <a:lstStyle/>
          <a:p>
            <a:pPr algn="l"/>
            <a:r>
              <a:rPr lang="ru-RU" b="1" u="sng" dirty="0" smtClean="0"/>
              <a:t>Использование модуля АХМ 1.03%</a:t>
            </a:r>
            <a:endParaRPr lang="ru-RU" b="1" u="sng" dirty="0" smtClean="0"/>
          </a:p>
        </p:txBody>
      </p:sp>
      <p:sp>
        <p:nvSpPr>
          <p:cNvPr id="10" name="TextBox 9"/>
          <p:cNvSpPr txBox="1"/>
          <p:nvPr/>
        </p:nvSpPr>
        <p:spPr>
          <a:xfrm>
            <a:off x="2093248" y="3519243"/>
            <a:ext cx="8539358" cy="655782"/>
          </a:xfrm>
          <a:prstGeom prst="rect">
            <a:avLst/>
          </a:prstGeom>
          <a:noFill/>
        </p:spPr>
        <p:txBody>
          <a:bodyPr wrap="square" lIns="50400" tIns="50400" rIns="50400" bIns="50400" rtlCol="0">
            <a:spAutoFit/>
          </a:bodyPr>
          <a:lstStyle/>
          <a:p>
            <a:pPr algn="l"/>
            <a:r>
              <a:rPr lang="ru-RU" b="1" u="sng" dirty="0" smtClean="0"/>
              <a:t>Использование модуля АХМ 1.89%</a:t>
            </a:r>
            <a:endParaRPr lang="ru-RU" b="1" u="sng" dirty="0" smtClean="0"/>
          </a:p>
        </p:txBody>
      </p:sp>
      <p:cxnSp>
        <p:nvCxnSpPr>
          <p:cNvPr id="12" name="Прямая со стрелкой 11"/>
          <p:cNvCxnSpPr/>
          <p:nvPr/>
        </p:nvCxnSpPr>
        <p:spPr>
          <a:xfrm>
            <a:off x="2154555" y="4072890"/>
            <a:ext cx="2630805" cy="2038350"/>
          </a:xfrm>
          <a:prstGeom prst="straightConnector1">
            <a:avLst/>
          </a:prstGeom>
          <a:ln w="28575">
            <a:headEnd w="lg" len="lg"/>
            <a:tailEnd type="triangle" w="lg" len="lg"/>
          </a:ln>
        </p:spPr>
        <p:style>
          <a:lnRef idx="1">
            <a:schemeClr val="dk1"/>
          </a:lnRef>
          <a:fillRef idx="0">
            <a:schemeClr val="dk1"/>
          </a:fillRef>
          <a:effectRef idx="0">
            <a:schemeClr val="dk1"/>
          </a:effectRef>
          <a:fontRef idx="minor">
            <a:schemeClr val="tx1"/>
          </a:fontRef>
        </p:style>
      </p:cxnSp>
      <p:cxnSp>
        <p:nvCxnSpPr>
          <p:cNvPr id="22" name="Прямая со стрелкой 21"/>
          <p:cNvCxnSpPr/>
          <p:nvPr/>
        </p:nvCxnSpPr>
        <p:spPr>
          <a:xfrm>
            <a:off x="14190133" y="4032738"/>
            <a:ext cx="2506134" cy="911795"/>
          </a:xfrm>
          <a:prstGeom prst="straightConnector1">
            <a:avLst/>
          </a:prstGeom>
          <a:ln w="22225">
            <a:headEnd w="lg" len="lg"/>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466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Преимущества разделения ресурсов</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20</a:t>
            </a:fld>
            <a:endParaRPr lang="ru-RU" dirty="0"/>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413" y="2834787"/>
            <a:ext cx="9763125" cy="9763125"/>
          </a:xfrm>
          <a:prstGeom prst="ellipse">
            <a:avLst/>
          </a:prstGeom>
          <a:ln>
            <a:noFill/>
          </a:ln>
          <a:effectLst>
            <a:softEdge rad="112500"/>
          </a:effectLst>
        </p:spPr>
      </p:pic>
      <p:sp>
        <p:nvSpPr>
          <p:cNvPr id="3" name="TextBox 2"/>
          <p:cNvSpPr txBox="1"/>
          <p:nvPr/>
        </p:nvSpPr>
        <p:spPr>
          <a:xfrm>
            <a:off x="814388" y="3970051"/>
            <a:ext cx="11971049" cy="6749758"/>
          </a:xfrm>
          <a:prstGeom prst="rect">
            <a:avLst/>
          </a:prstGeom>
          <a:noFill/>
        </p:spPr>
        <p:txBody>
          <a:bodyPr wrap="square" lIns="50400" tIns="50400" rIns="50400" bIns="50400" rtlCol="0">
            <a:spAutoFit/>
          </a:bodyPr>
          <a:lstStyle/>
          <a:p>
            <a:pPr algn="l"/>
            <a:r>
              <a:rPr lang="ru-RU" sz="4800" b="1" dirty="0" smtClean="0"/>
              <a:t>Для модели со средним временем расчета 5 часов </a:t>
            </a:r>
            <a:r>
              <a:rPr lang="en-US" sz="4800" b="1" dirty="0" smtClean="0"/>
              <a:t>10</a:t>
            </a:r>
            <a:r>
              <a:rPr lang="ru-RU" sz="4800" b="1" dirty="0" smtClean="0"/>
              <a:t> станций это…</a:t>
            </a:r>
          </a:p>
          <a:p>
            <a:pPr marL="685800" indent="-685800" algn="l">
              <a:buFont typeface="Arial" panose="020B0604020202020204" pitchFamily="34" charset="0"/>
              <a:buChar char="•"/>
            </a:pPr>
            <a:endParaRPr lang="ru-RU" sz="4800" b="1" dirty="0" smtClean="0"/>
          </a:p>
          <a:p>
            <a:pPr marL="685800" indent="-685800" algn="l">
              <a:buFont typeface="Arial" panose="020B0604020202020204" pitchFamily="34" charset="0"/>
              <a:buChar char="•"/>
            </a:pPr>
            <a:r>
              <a:rPr lang="ru-RU" sz="4800" b="1" dirty="0" smtClean="0"/>
              <a:t>480 часов расчетов в выходные дни или </a:t>
            </a:r>
            <a:r>
              <a:rPr lang="ru-RU" sz="4800" b="1" dirty="0" smtClean="0">
                <a:solidFill>
                  <a:srgbClr val="FF0000"/>
                </a:solidFill>
              </a:rPr>
              <a:t>96 расчетов</a:t>
            </a:r>
          </a:p>
          <a:p>
            <a:pPr marL="685800" indent="-685800" algn="l">
              <a:buFont typeface="Arial" panose="020B0604020202020204" pitchFamily="34" charset="0"/>
              <a:buChar char="•"/>
            </a:pPr>
            <a:endParaRPr lang="ru-RU" sz="4800" b="1" dirty="0" smtClean="0"/>
          </a:p>
          <a:p>
            <a:pPr marL="685800" indent="-685800" algn="l">
              <a:buFont typeface="Arial" panose="020B0604020202020204" pitchFamily="34" charset="0"/>
              <a:buChar char="•"/>
            </a:pPr>
            <a:r>
              <a:rPr lang="ru-RU" sz="4800" b="1" dirty="0" smtClean="0"/>
              <a:t>750 часов расчетов в нерабочее время рабочей недели</a:t>
            </a:r>
            <a:r>
              <a:rPr lang="en-US" sz="4800" b="1" dirty="0" smtClean="0"/>
              <a:t> </a:t>
            </a:r>
            <a:r>
              <a:rPr lang="ru-RU" sz="4800" b="1" dirty="0" smtClean="0"/>
              <a:t>или </a:t>
            </a:r>
            <a:r>
              <a:rPr lang="ru-RU" sz="4800" b="1" dirty="0" smtClean="0">
                <a:solidFill>
                  <a:srgbClr val="FF0000"/>
                </a:solidFill>
              </a:rPr>
              <a:t>150 расчетов</a:t>
            </a:r>
          </a:p>
        </p:txBody>
      </p:sp>
      <p:sp>
        <p:nvSpPr>
          <p:cNvPr id="6" name="Прямоугольник 5"/>
          <p:cNvSpPr/>
          <p:nvPr/>
        </p:nvSpPr>
        <p:spPr>
          <a:xfrm>
            <a:off x="17016639" y="6993074"/>
            <a:ext cx="3412672" cy="1446550"/>
          </a:xfrm>
          <a:prstGeom prst="rect">
            <a:avLst/>
          </a:prstGeom>
          <a:effectLst>
            <a:softEdge rad="317500"/>
          </a:effectLst>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sz="4400" b="1" dirty="0"/>
              <a:t>Разделение</a:t>
            </a:r>
          </a:p>
          <a:p>
            <a:pPr algn="ctr"/>
            <a:r>
              <a:rPr lang="ru-RU" sz="4400" b="1" dirty="0"/>
              <a:t>ресурсов</a:t>
            </a:r>
          </a:p>
        </p:txBody>
      </p:sp>
    </p:spTree>
    <p:extLst>
      <p:ext uri="{BB962C8B-B14F-4D97-AF65-F5344CB8AC3E}">
        <p14:creationId xmlns:p14="http://schemas.microsoft.com/office/powerpoint/2010/main" val="3346965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en-US" dirty="0" smtClean="0"/>
              <a:t>Workflow </a:t>
            </a:r>
            <a:r>
              <a:rPr lang="ru-RU" dirty="0" smtClean="0"/>
              <a:t>для работы с ПГИ</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22</a:t>
            </a:fld>
            <a:endParaRPr lang="ru-RU" dirty="0"/>
          </a:p>
        </p:txBody>
      </p:sp>
      <p:grpSp>
        <p:nvGrpSpPr>
          <p:cNvPr id="10" name="Группа 9"/>
          <p:cNvGrpSpPr/>
          <p:nvPr/>
        </p:nvGrpSpPr>
        <p:grpSpPr>
          <a:xfrm>
            <a:off x="4038725" y="4928322"/>
            <a:ext cx="16570076" cy="7602684"/>
            <a:chOff x="3924425" y="4995228"/>
            <a:chExt cx="16570076" cy="7602684"/>
          </a:xfrm>
        </p:grpSpPr>
        <p:pic>
          <p:nvPicPr>
            <p:cNvPr id="3" name="Рисунок 2"/>
            <p:cNvPicPr>
              <a:picLocks noChangeAspect="1"/>
            </p:cNvPicPr>
            <p:nvPr/>
          </p:nvPicPr>
          <p:blipFill rotWithShape="1">
            <a:blip r:embed="rId3"/>
            <a:srcRect b="2692"/>
            <a:stretch/>
          </p:blipFill>
          <p:spPr>
            <a:xfrm>
              <a:off x="3924425" y="4995228"/>
              <a:ext cx="16570076" cy="7602684"/>
            </a:xfrm>
            <a:prstGeom prst="rect">
              <a:avLst/>
            </a:prstGeom>
          </p:spPr>
        </p:pic>
        <p:sp>
          <p:nvSpPr>
            <p:cNvPr id="4" name="Прямоугольник 3"/>
            <p:cNvSpPr/>
            <p:nvPr/>
          </p:nvSpPr>
          <p:spPr>
            <a:xfrm>
              <a:off x="10549528" y="5029383"/>
              <a:ext cx="889687" cy="222422"/>
            </a:xfrm>
            <a:prstGeom prst="rect">
              <a:avLst/>
            </a:prstGeom>
            <a:solidFill>
              <a:srgbClr val="E6E4E6"/>
            </a:solidFill>
            <a:ln>
              <a:solidFill>
                <a:srgbClr val="E6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13187220" y="5040092"/>
              <a:ext cx="889687" cy="222422"/>
            </a:xfrm>
            <a:prstGeom prst="rect">
              <a:avLst/>
            </a:prstGeom>
            <a:solidFill>
              <a:srgbClr val="E6E4E6"/>
            </a:solidFill>
            <a:ln>
              <a:solidFill>
                <a:srgbClr val="E6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6" name="TextBox 5"/>
          <p:cNvSpPr txBox="1"/>
          <p:nvPr/>
        </p:nvSpPr>
        <p:spPr>
          <a:xfrm>
            <a:off x="939299" y="2886227"/>
            <a:ext cx="7261953"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smtClean="0"/>
              <a:t>Отображение доли добычи на карте и в круговых диаграммах</a:t>
            </a:r>
          </a:p>
        </p:txBody>
      </p:sp>
      <p:sp>
        <p:nvSpPr>
          <p:cNvPr id="11" name="TextBox 10"/>
          <p:cNvSpPr txBox="1"/>
          <p:nvPr/>
        </p:nvSpPr>
        <p:spPr>
          <a:xfrm>
            <a:off x="16342585" y="2886227"/>
            <a:ext cx="7261953"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smtClean="0"/>
              <a:t>Отображение доли на графиках</a:t>
            </a:r>
          </a:p>
        </p:txBody>
      </p:sp>
      <p:sp>
        <p:nvSpPr>
          <p:cNvPr id="12" name="TextBox 11"/>
          <p:cNvSpPr txBox="1"/>
          <p:nvPr/>
        </p:nvSpPr>
        <p:spPr>
          <a:xfrm>
            <a:off x="8640942" y="2886227"/>
            <a:ext cx="7261953"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smtClean="0"/>
              <a:t>Отображение доли добычи в ГИС</a:t>
            </a:r>
          </a:p>
        </p:txBody>
      </p:sp>
      <p:sp>
        <p:nvSpPr>
          <p:cNvPr id="8" name="Стрелка углом вверх 7"/>
          <p:cNvSpPr/>
          <p:nvPr/>
        </p:nvSpPr>
        <p:spPr>
          <a:xfrm rot="5400000">
            <a:off x="1756278" y="3635368"/>
            <a:ext cx="1518557" cy="258590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углом вверх 12"/>
          <p:cNvSpPr/>
          <p:nvPr/>
        </p:nvSpPr>
        <p:spPr>
          <a:xfrm rot="5400000" flipV="1">
            <a:off x="21306503" y="3678851"/>
            <a:ext cx="1516184" cy="249656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низ 13"/>
          <p:cNvSpPr/>
          <p:nvPr/>
        </p:nvSpPr>
        <p:spPr>
          <a:xfrm>
            <a:off x="11553515" y="4169044"/>
            <a:ext cx="1517791" cy="759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26401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en-US" dirty="0" smtClean="0"/>
              <a:t>Workflow </a:t>
            </a:r>
            <a:r>
              <a:rPr lang="ru-RU" dirty="0" smtClean="0"/>
              <a:t>для работы с ПГИ</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23</a:t>
            </a:fld>
            <a:endParaRPr lang="ru-RU" dirty="0"/>
          </a:p>
        </p:txBody>
      </p:sp>
      <p:graphicFrame>
        <p:nvGraphicFramePr>
          <p:cNvPr id="7" name="Схема 6"/>
          <p:cNvGraphicFramePr/>
          <p:nvPr>
            <p:extLst>
              <p:ext uri="{D42A27DB-BD31-4B8C-83A1-F6EECF244321}">
                <p14:modId xmlns:p14="http://schemas.microsoft.com/office/powerpoint/2010/main" val="1770881150"/>
              </p:ext>
            </p:extLst>
          </p:nvPr>
        </p:nvGraphicFramePr>
        <p:xfrm>
          <a:off x="814388" y="2718487"/>
          <a:ext cx="8910595" cy="9415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Рисунок 7"/>
          <p:cNvPicPr>
            <a:picLocks noChangeAspect="1"/>
          </p:cNvPicPr>
          <p:nvPr/>
        </p:nvPicPr>
        <p:blipFill rotWithShape="1">
          <a:blip r:embed="rId8"/>
          <a:srcRect l="32086" t="17555"/>
          <a:stretch/>
        </p:blipFill>
        <p:spPr>
          <a:xfrm>
            <a:off x="10113134" y="2436324"/>
            <a:ext cx="14270866" cy="10161588"/>
          </a:xfrm>
          <a:prstGeom prst="rect">
            <a:avLst/>
          </a:prstGeom>
        </p:spPr>
      </p:pic>
    </p:spTree>
    <p:extLst>
      <p:ext uri="{BB962C8B-B14F-4D97-AF65-F5344CB8AC3E}">
        <p14:creationId xmlns:p14="http://schemas.microsoft.com/office/powerpoint/2010/main" val="298977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876962"/>
            <a:ext cx="10374980" cy="7857754"/>
          </a:xfrm>
          <a:prstGeom prst="rect">
            <a:avLst/>
          </a:prstGeom>
          <a:noFill/>
        </p:spPr>
        <p:txBody>
          <a:bodyPr wrap="square" lIns="50400" tIns="50400" rIns="50400" bIns="50400" rtlCol="0">
            <a:spAutoFit/>
          </a:bodyPr>
          <a:lstStyle/>
          <a:p>
            <a:r>
              <a:rPr lang="ru-RU" sz="4800" b="1" dirty="0">
                <a:highlight>
                  <a:srgbClr val="EAE8E9"/>
                </a:highlight>
              </a:rPr>
              <a:t>Причины активно использовать </a:t>
            </a:r>
            <a:endParaRPr lang="ru-RU" sz="4800" b="1" dirty="0"/>
          </a:p>
          <a:p>
            <a:pPr marL="571500" indent="-571500">
              <a:spcAft>
                <a:spcPts val="1800"/>
              </a:spcAft>
              <a:buFont typeface="Arial" panose="020B0604020202020204" pitchFamily="34" charset="0"/>
              <a:buChar char="•"/>
            </a:pPr>
            <a:r>
              <a:rPr lang="ru-RU"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a:t>Сокращает рутину для задач оптимизации</a:t>
            </a:r>
          </a:p>
          <a:p>
            <a:pPr marL="571500" indent="-571500">
              <a:spcAft>
                <a:spcPts val="18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341394" y="2876962"/>
            <a:ext cx="12042606" cy="840448"/>
          </a:xfrm>
          <a:prstGeom prst="rect">
            <a:avLst/>
          </a:prstGeom>
          <a:noFill/>
        </p:spPr>
        <p:txBody>
          <a:bodyPr wrap="square" lIns="50400" tIns="50400" rIns="50400" bIns="50400" rtlCol="0">
            <a:spAutoFit/>
          </a:bodyPr>
          <a:lstStyle/>
          <a:p>
            <a:r>
              <a:rPr lang="ru-RU" sz="4800" b="1" dirty="0">
                <a:highlight>
                  <a:srgbClr val="EAE8E9"/>
                </a:highlight>
              </a:rPr>
              <a:t>Причины активного не использования</a:t>
            </a:r>
            <a:endParaRPr lang="en-US" sz="4800" b="1" dirty="0">
              <a:highlight>
                <a:srgbClr val="EAE8E9"/>
              </a:highlight>
            </a:endParaRPr>
          </a:p>
        </p:txBody>
      </p:sp>
      <p:pic>
        <p:nvPicPr>
          <p:cNvPr id="9" name="Рисунок 8"/>
          <p:cNvPicPr>
            <a:picLocks noChangeAspect="1"/>
          </p:cNvPicPr>
          <p:nvPr/>
        </p:nvPicPr>
        <p:blipFill>
          <a:blip r:embed="rId3"/>
          <a:stretch>
            <a:fillRect/>
          </a:stretch>
        </p:blipFill>
        <p:spPr>
          <a:xfrm>
            <a:off x="14253782" y="3820185"/>
            <a:ext cx="8217830" cy="8777727"/>
          </a:xfrm>
          <a:prstGeom prst="rect">
            <a:avLst/>
          </a:prstGeom>
        </p:spPr>
      </p:pic>
    </p:spTree>
    <p:extLst>
      <p:ext uri="{BB962C8B-B14F-4D97-AF65-F5344CB8AC3E}">
        <p14:creationId xmlns:p14="http://schemas.microsoft.com/office/powerpoint/2010/main" val="388392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983894"/>
            <a:ext cx="22182375" cy="1209780"/>
          </a:xfrm>
          <a:prstGeom prst="rect">
            <a:avLst/>
          </a:prstGeom>
        </p:spPr>
        <p:style>
          <a:lnRef idx="1">
            <a:schemeClr val="accent5"/>
          </a:lnRef>
          <a:fillRef idx="2">
            <a:schemeClr val="accent5"/>
          </a:fillRef>
          <a:effectRef idx="1">
            <a:schemeClr val="accent5"/>
          </a:effectRef>
          <a:fontRef idx="minor">
            <a:schemeClr val="dk1"/>
          </a:fontRef>
        </p:style>
        <p:txBody>
          <a:bodyPr wrap="square" lIns="50400" tIns="50400" rIns="50400" bIns="50400" rtlCol="0">
            <a:spAutoFit/>
          </a:bodyPr>
          <a:lstStyle/>
          <a:p>
            <a:r>
              <a:rPr lang="ru-RU" dirty="0">
                <a:highlight>
                  <a:srgbClr val="EAE8E9"/>
                </a:highlight>
              </a:rPr>
              <a:t>ЗАДАЧА</a:t>
            </a:r>
          </a:p>
          <a:p>
            <a:r>
              <a:rPr lang="ru-RU" dirty="0">
                <a:solidFill>
                  <a:srgbClr val="FF0000"/>
                </a:solidFill>
                <a:highlight>
                  <a:srgbClr val="EAE8E9"/>
                </a:highlight>
              </a:rPr>
              <a:t>Максимально сократить время расчета реализации модели с минимальной потерей в </a:t>
            </a:r>
            <a:r>
              <a:rPr lang="ru-RU" dirty="0" smtClean="0">
                <a:solidFill>
                  <a:srgbClr val="FF0000"/>
                </a:solidFill>
                <a:highlight>
                  <a:srgbClr val="EAE8E9"/>
                </a:highlight>
              </a:rPr>
              <a:t>точности</a:t>
            </a:r>
            <a:endParaRPr lang="ru-RU" dirty="0">
              <a:solidFill>
                <a:srgbClr val="FF0000"/>
              </a:solidFill>
            </a:endParaRPr>
          </a:p>
        </p:txBody>
      </p:sp>
      <p:sp>
        <p:nvSpPr>
          <p:cNvPr id="9" name="TextBox 8">
            <a:extLst>
              <a:ext uri="{FF2B5EF4-FFF2-40B4-BE49-F238E27FC236}">
                <a16:creationId xmlns:a16="http://schemas.microsoft.com/office/drawing/2014/main" id="{1EF6BA57-5DCE-4044-B53B-912B462CD981}"/>
              </a:ext>
            </a:extLst>
          </p:cNvPr>
          <p:cNvSpPr txBox="1"/>
          <p:nvPr/>
        </p:nvSpPr>
        <p:spPr>
          <a:xfrm>
            <a:off x="814388" y="4770936"/>
            <a:ext cx="22182375" cy="7826976"/>
          </a:xfrm>
          <a:prstGeom prst="rect">
            <a:avLst/>
          </a:prstGeom>
          <a:noFill/>
        </p:spPr>
        <p:txBody>
          <a:bodyPr wrap="square" lIns="50400" tIns="50400" rIns="50400" bIns="50400" rtlCol="0">
            <a:spAutoFit/>
          </a:bodyPr>
          <a:lstStyle/>
          <a:p>
            <a:r>
              <a:rPr lang="ru-RU" sz="4800" dirty="0">
                <a:highlight>
                  <a:srgbClr val="EAE8E9"/>
                </a:highlight>
              </a:rPr>
              <a:t>Инженерные решения</a:t>
            </a:r>
            <a:endParaRPr lang="en-US" sz="4800" dirty="0">
              <a:highlight>
                <a:srgbClr val="EAE8E9"/>
              </a:highlight>
            </a:endParaRPr>
          </a:p>
          <a:p>
            <a:pPr marL="571500" indent="-571500">
              <a:spcAft>
                <a:spcPts val="1200"/>
              </a:spcAft>
              <a:buFont typeface="Arial" panose="020B0604020202020204" pitchFamily="34" charset="0"/>
              <a:buChar char="•"/>
            </a:pPr>
            <a:r>
              <a:rPr lang="ru-RU" sz="4800" dirty="0"/>
              <a:t>Укрупнение сетки</a:t>
            </a:r>
          </a:p>
          <a:p>
            <a:pPr marL="571500" indent="-571500">
              <a:spcAft>
                <a:spcPts val="1200"/>
              </a:spcAft>
              <a:buFont typeface="Arial" panose="020B0604020202020204" pitchFamily="34" charset="0"/>
              <a:buChar char="•"/>
            </a:pPr>
            <a:r>
              <a:rPr lang="ru-RU" sz="4800" dirty="0"/>
              <a:t>Сокращение расчетных шагов(не полный расчет, объединение шагов в год)</a:t>
            </a:r>
          </a:p>
          <a:p>
            <a:pPr marL="571500" indent="-571500">
              <a:spcAft>
                <a:spcPts val="1200"/>
              </a:spcAft>
              <a:buFont typeface="Arial" panose="020B0604020202020204" pitchFamily="34" charset="0"/>
              <a:buChar char="•"/>
            </a:pPr>
            <a:r>
              <a:rPr lang="ru-RU" sz="4800" dirty="0"/>
              <a:t>Сглаживание данных</a:t>
            </a:r>
          </a:p>
          <a:p>
            <a:pPr marL="571500" indent="-571500">
              <a:spcAft>
                <a:spcPts val="1200"/>
              </a:spcAft>
              <a:buFont typeface="Arial" panose="020B0604020202020204" pitchFamily="34" charset="0"/>
              <a:buChar char="•"/>
            </a:pPr>
            <a:r>
              <a:rPr lang="ru-RU" sz="4800" dirty="0"/>
              <a:t>Удаление из модели ячеек с водой</a:t>
            </a:r>
          </a:p>
          <a:p>
            <a:pPr marL="571500" indent="-571500">
              <a:spcAft>
                <a:spcPts val="1200"/>
              </a:spcAft>
              <a:buFont typeface="Arial" panose="020B0604020202020204" pitchFamily="34" charset="0"/>
              <a:buChar char="•"/>
            </a:pPr>
            <a:r>
              <a:rPr lang="ru-RU" sz="4800" dirty="0"/>
              <a:t>Фокусировка на определенных участках</a:t>
            </a:r>
          </a:p>
          <a:p>
            <a:pPr marL="571500" indent="-571500">
              <a:spcAft>
                <a:spcPts val="1200"/>
              </a:spcAft>
              <a:buFont typeface="Arial" panose="020B0604020202020204" pitchFamily="34" charset="0"/>
              <a:buChar char="•"/>
            </a:pPr>
            <a:r>
              <a:rPr lang="ru-RU" sz="4800" dirty="0"/>
              <a:t>Подбор оптимального количества ядер для расчета</a:t>
            </a:r>
          </a:p>
          <a:p>
            <a:pPr marL="571500" indent="-571500">
              <a:spcAft>
                <a:spcPts val="1200"/>
              </a:spcAft>
              <a:buFont typeface="Arial" panose="020B0604020202020204" pitchFamily="34" charset="0"/>
              <a:buChar char="•"/>
            </a:pPr>
            <a:r>
              <a:rPr lang="ru-RU" sz="4800" dirty="0"/>
              <a:t>Тюнинг модели</a:t>
            </a:r>
          </a:p>
          <a:p>
            <a:pPr marL="571500" indent="-571500">
              <a:spcAft>
                <a:spcPts val="3600"/>
              </a:spcAft>
              <a:buFont typeface="Arial" panose="020B0604020202020204" pitchFamily="34" charset="0"/>
              <a:buChar char="•"/>
            </a:pPr>
            <a:endParaRPr lang="ru-RU" sz="4800" dirty="0"/>
          </a:p>
        </p:txBody>
      </p:sp>
    </p:spTree>
    <p:extLst>
      <p:ext uri="{BB962C8B-B14F-4D97-AF65-F5344CB8AC3E}">
        <p14:creationId xmlns:p14="http://schemas.microsoft.com/office/powerpoint/2010/main" val="78531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2256220"/>
          </a:xfrm>
          <a:prstGeom prst="rect">
            <a:avLst/>
          </a:prstGeom>
          <a:solidFill>
            <a:schemeClr val="bg1"/>
          </a:solidFill>
        </p:spPr>
        <p:txBody>
          <a:bodyPr wrap="square" lIns="50400" tIns="50400" rIns="50400" bIns="50400" rtlCol="0">
            <a:spAutoFit/>
          </a:bodyPr>
          <a:lstStyle/>
          <a:p>
            <a:pPr marL="457200" indent="-457200">
              <a:buFont typeface="Arial" panose="020B0604020202020204" pitchFamily="34" charset="0"/>
              <a:buChar char="•"/>
            </a:pPr>
            <a:r>
              <a:rPr lang="ru-RU" sz="2800" dirty="0"/>
              <a:t>Обрезаем сетку в пределах целевой </a:t>
            </a:r>
            <a:r>
              <a:rPr lang="ru-RU" sz="2800" dirty="0" err="1"/>
              <a:t>нефтенасыщенного</a:t>
            </a:r>
            <a:r>
              <a:rPr lang="ru-RU" sz="2800" dirty="0"/>
              <a:t> </a:t>
            </a:r>
            <a:r>
              <a:rPr lang="ru-RU" sz="2800" dirty="0" smtClean="0"/>
              <a:t>контура</a:t>
            </a:r>
          </a:p>
          <a:p>
            <a:pPr marL="457200" indent="-457200">
              <a:buFont typeface="Arial" panose="020B0604020202020204" pitchFamily="34" charset="0"/>
              <a:buChar char="•"/>
            </a:pPr>
            <a:endParaRPr lang="ru-RU" sz="2800" dirty="0"/>
          </a:p>
          <a:p>
            <a:pPr marL="457200" indent="-457200">
              <a:buFont typeface="Arial" panose="020B0604020202020204" pitchFamily="34" charset="0"/>
              <a:buChar char="•"/>
            </a:pPr>
            <a:r>
              <a:rPr lang="ru-RU" sz="2800" dirty="0"/>
              <a:t>Обрезаем залежь по глубине</a:t>
            </a:r>
          </a:p>
          <a:p>
            <a:pPr marL="457200" indent="-457200">
              <a:buFont typeface="Arial" panose="020B0604020202020204" pitchFamily="34" charset="0"/>
              <a:buChar char="•"/>
            </a:pPr>
            <a:endParaRPr lang="en-US" sz="2800" dirty="0"/>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1614493617"/>
              </p:ext>
            </p:extLst>
          </p:nvPr>
        </p:nvGraphicFramePr>
        <p:xfrm>
          <a:off x="15828101" y="2721975"/>
          <a:ext cx="7848961" cy="9350888"/>
        </p:xfrm>
        <a:graphic>
          <a:graphicData uri="http://schemas.openxmlformats.org/drawingml/2006/table">
            <a:tbl>
              <a:tblPr>
                <a:tableStyleId>{793D81CF-94F2-401A-BA57-92F5A7B2D0C5}</a:tableStyleId>
              </a:tblPr>
              <a:tblGrid>
                <a:gridCol w="3549096">
                  <a:extLst>
                    <a:ext uri="{9D8B030D-6E8A-4147-A177-3AD203B41FA5}">
                      <a16:colId xmlns:a16="http://schemas.microsoft.com/office/drawing/2014/main" val="73601480"/>
                    </a:ext>
                  </a:extLst>
                </a:gridCol>
                <a:gridCol w="4299865">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600" u="none" strike="noStrike" dirty="0">
                          <a:solidFill>
                            <a:schemeClr val="bg1">
                              <a:lumMod val="50000"/>
                            </a:schemeClr>
                          </a:solidFill>
                          <a:effectLst/>
                        </a:rPr>
                        <a:t>10</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600" u="none" strike="noStrike" dirty="0">
                          <a:solidFill>
                            <a:schemeClr val="bg1">
                              <a:lumMod val="50000"/>
                            </a:schemeClr>
                          </a:solidFill>
                          <a:effectLst/>
                        </a:rPr>
                        <a:t>3.7</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800" b="1" u="none" strike="noStrike" dirty="0">
                          <a:effectLst/>
                        </a:rPr>
                        <a:t>50</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ru-RU" sz="4800" b="1" u="none" strike="noStrike" dirty="0" smtClean="0">
                          <a:effectLst/>
                        </a:rPr>
                        <a:t>18.3</a:t>
                      </a:r>
                      <a:r>
                        <a:rPr lang="ru-RU" sz="4800" b="1" u="none" strike="noStrike" baseline="0" dirty="0" smtClean="0">
                          <a:effectLst/>
                        </a:rPr>
                        <a:t> или 2.2 рабочих дня</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48780616"/>
                  </a:ext>
                </a:extLst>
              </a:tr>
              <a:tr h="1708678">
                <a:tc>
                  <a:txBody>
                    <a:bodyPr/>
                    <a:lstStyle/>
                    <a:p>
                      <a:pPr algn="ctr" fontAlgn="b"/>
                      <a:r>
                        <a:rPr lang="ru-RU" sz="3200" u="none" strike="noStrike" dirty="0">
                          <a:solidFill>
                            <a:schemeClr val="bg1">
                              <a:lumMod val="50000"/>
                            </a:schemeClr>
                          </a:solidFill>
                          <a:effectLst/>
                        </a:rPr>
                        <a:t>100</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36.7</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solidFill>
                            <a:schemeClr val="bg1">
                              <a:lumMod val="50000"/>
                            </a:schemeClr>
                          </a:solidFill>
                          <a:effectLst/>
                        </a:rPr>
                        <a:t>200</a:t>
                      </a:r>
                      <a:endParaRPr lang="ru-RU" sz="3200" b="0" i="0" u="none" strike="noStrike">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73.3</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7</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4144303460"/>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091016" y="2919814"/>
            <a:ext cx="12576716" cy="6595870"/>
          </a:xfrm>
          <a:prstGeom prst="rect">
            <a:avLst/>
          </a:prstGeom>
          <a:noFill/>
        </p:spPr>
        <p:txBody>
          <a:bodyPr wrap="square" lIns="50400" tIns="50400" rIns="50400" bIns="50400" rtlCol="0">
            <a:spAutoFit/>
          </a:bodyPr>
          <a:lstStyle/>
          <a:p>
            <a:pPr marL="571500" indent="-571500" algn="l">
              <a:spcAft>
                <a:spcPts val="1200"/>
              </a:spcAft>
              <a:buFont typeface="Arial" panose="020B0604020202020204" pitchFamily="34" charset="0"/>
              <a:buChar char="•"/>
            </a:pPr>
            <a:r>
              <a:rPr lang="ru-RU" sz="4400" dirty="0"/>
              <a:t>Адаптация давления </a:t>
            </a:r>
          </a:p>
          <a:p>
            <a:pPr algn="l">
              <a:spcAft>
                <a:spcPts val="1200"/>
              </a:spcAft>
            </a:pPr>
            <a:r>
              <a:rPr lang="ru-RU" sz="4400" dirty="0"/>
              <a:t>-</a:t>
            </a:r>
            <a:r>
              <a:rPr lang="en-US" sz="4400" dirty="0"/>
              <a:t>&gt;</a:t>
            </a:r>
            <a:r>
              <a:rPr lang="ru-RU" sz="4400" dirty="0" err="1"/>
              <a:t>аквифер</a:t>
            </a:r>
            <a:r>
              <a:rPr lang="ru-RU" sz="4400" dirty="0"/>
              <a:t>, поровый </a:t>
            </a:r>
            <a:r>
              <a:rPr lang="ru-RU" sz="4400" dirty="0" err="1"/>
              <a:t>обьем</a:t>
            </a:r>
            <a:endParaRPr lang="ru-RU" sz="4400" dirty="0"/>
          </a:p>
          <a:p>
            <a:pPr marL="571500" indent="-571500" algn="l">
              <a:spcAft>
                <a:spcPts val="1200"/>
              </a:spcAft>
              <a:buFont typeface="Arial" panose="020B0604020202020204" pitchFamily="34" charset="0"/>
              <a:buChar char="•"/>
            </a:pPr>
            <a:r>
              <a:rPr lang="ru-RU" sz="4400" dirty="0"/>
              <a:t>Адаптация отборов жидкости </a:t>
            </a:r>
          </a:p>
          <a:p>
            <a:pPr algn="l">
              <a:spcAft>
                <a:spcPts val="1200"/>
              </a:spcAft>
            </a:pPr>
            <a:r>
              <a:rPr lang="ru-RU" sz="4400" dirty="0"/>
              <a:t>-</a:t>
            </a:r>
            <a:r>
              <a:rPr lang="en-US" sz="4400" dirty="0"/>
              <a:t>&gt; </a:t>
            </a:r>
            <a:r>
              <a:rPr lang="ru-RU" sz="4400" dirty="0"/>
              <a:t>проницаемость</a:t>
            </a:r>
          </a:p>
          <a:p>
            <a:pPr marL="571500" indent="-571500">
              <a:spcAft>
                <a:spcPts val="1200"/>
              </a:spcAft>
              <a:buFont typeface="Arial" panose="020B0604020202020204" pitchFamily="34" charset="0"/>
              <a:buChar char="•"/>
            </a:pPr>
            <a:r>
              <a:rPr lang="ru-RU" sz="4400" dirty="0"/>
              <a:t>Адаптация обводнения </a:t>
            </a:r>
          </a:p>
          <a:p>
            <a:pPr>
              <a:spcAft>
                <a:spcPts val="1200"/>
              </a:spcAft>
            </a:pPr>
            <a:r>
              <a:rPr lang="ru-RU" sz="4400" dirty="0"/>
              <a:t>-</a:t>
            </a:r>
            <a:r>
              <a:rPr lang="en-US" sz="4400" dirty="0"/>
              <a:t>&gt; </a:t>
            </a:r>
            <a:r>
              <a:rPr lang="ru-RU" sz="4400" dirty="0"/>
              <a:t>ОФП</a:t>
            </a:r>
          </a:p>
          <a:p>
            <a:pPr marL="571500" indent="-571500" algn="l">
              <a:spcAft>
                <a:spcPts val="1200"/>
              </a:spcAft>
              <a:buFont typeface="Arial" panose="020B0604020202020204" pitchFamily="34" charset="0"/>
              <a:buChar char="•"/>
            </a:pPr>
            <a:r>
              <a:rPr lang="ru-RU" sz="4400" dirty="0" err="1"/>
              <a:t>Поскважинная</a:t>
            </a:r>
            <a:r>
              <a:rPr lang="ru-RU" sz="4400" dirty="0"/>
              <a:t> адаптация </a:t>
            </a:r>
          </a:p>
          <a:p>
            <a:pPr algn="l">
              <a:spcAft>
                <a:spcPts val="1200"/>
              </a:spcAft>
            </a:pPr>
            <a:r>
              <a:rPr lang="ru-RU" sz="4400" dirty="0"/>
              <a:t>-</a:t>
            </a:r>
            <a:r>
              <a:rPr lang="en-US" sz="4400" dirty="0"/>
              <a:t>&gt; </a:t>
            </a:r>
            <a:r>
              <a:rPr lang="ru-RU" sz="4400" dirty="0" err="1"/>
              <a:t>мульты</a:t>
            </a:r>
            <a:r>
              <a:rPr lang="ru-RU" sz="4400" dirty="0"/>
              <a:t> и да поможет мне </a:t>
            </a:r>
            <a:r>
              <a:rPr lang="ru-RU" sz="4400" dirty="0" err="1"/>
              <a:t>Бо</a:t>
            </a:r>
            <a:r>
              <a:rPr lang="ru-RU" sz="4400" dirty="0"/>
              <a:t>!</a:t>
            </a:r>
          </a:p>
        </p:txBody>
      </p:sp>
    </p:spTree>
    <p:custDataLst>
      <p:tags r:id="rId1"/>
    </p:custDataLst>
    <p:extLst>
      <p:ext uri="{BB962C8B-B14F-4D97-AF65-F5344CB8AC3E}">
        <p14:creationId xmlns:p14="http://schemas.microsoft.com/office/powerpoint/2010/main" val="145844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8</a:t>
            </a:fld>
            <a:endParaRPr lang="ru-RU" dirty="0"/>
          </a:p>
        </p:txBody>
      </p:sp>
      <p:graphicFrame>
        <p:nvGraphicFramePr>
          <p:cNvPr id="7" name="Схема 6"/>
          <p:cNvGraphicFramePr/>
          <p:nvPr>
            <p:extLst>
              <p:ext uri="{D42A27DB-BD31-4B8C-83A1-F6EECF244321}">
                <p14:modId xmlns:p14="http://schemas.microsoft.com/office/powerpoint/2010/main" val="1285034420"/>
              </p:ext>
            </p:extLst>
          </p:nvPr>
        </p:nvGraphicFramePr>
        <p:xfrm>
          <a:off x="1286613" y="3910234"/>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5D5ED4-4FF7-4CB7-A398-39FA3B70C43E}"/>
              </a:ext>
            </a:extLst>
          </p:cNvPr>
          <p:cNvSpPr txBox="1"/>
          <p:nvPr/>
        </p:nvSpPr>
        <p:spPr>
          <a:xfrm>
            <a:off x="1545441" y="10532492"/>
            <a:ext cx="20715096" cy="1631216"/>
          </a:xfrm>
          <a:prstGeom prst="rect">
            <a:avLst/>
          </a:prstGeom>
          <a:noFill/>
        </p:spPr>
        <p:txBody>
          <a:bodyPr wrap="square">
            <a:spAutoFit/>
          </a:bodyPr>
          <a:lstStyle/>
          <a:p>
            <a:r>
              <a:rPr lang="ru-RU" sz="3200" dirty="0"/>
              <a:t>К основным видам задач, решаемых в модуле </a:t>
            </a:r>
            <a:r>
              <a:rPr lang="en-US" sz="3200" i="1" dirty="0" smtClean="0"/>
              <a:t>AHM</a:t>
            </a:r>
            <a:r>
              <a:rPr lang="ru-RU" sz="3200" dirty="0" smtClean="0"/>
              <a:t>, </a:t>
            </a:r>
            <a:r>
              <a:rPr lang="ru-RU" sz="3200" dirty="0"/>
              <a:t>относятся: </a:t>
            </a:r>
          </a:p>
          <a:p>
            <a:pPr>
              <a:buFont typeface="+mj-lt"/>
              <a:buAutoNum type="arabicPeriod"/>
            </a:pPr>
            <a:r>
              <a:rPr lang="ru-RU" sz="3200" dirty="0"/>
              <a:t>планирование оптимального эксперимента </a:t>
            </a:r>
          </a:p>
          <a:p>
            <a:pPr>
              <a:buFont typeface="+mj-lt"/>
              <a:buAutoNum type="arabicPeriod"/>
            </a:pPr>
            <a:r>
              <a:rPr lang="ru-RU" sz="3200" dirty="0"/>
              <a:t>анализ результатов эксперимента. </a:t>
            </a:r>
          </a:p>
        </p:txBody>
      </p:sp>
      <p:sp>
        <p:nvSpPr>
          <p:cNvPr id="3" name="Прямоугольник 2"/>
          <p:cNvSpPr/>
          <p:nvPr/>
        </p:nvSpPr>
        <p:spPr>
          <a:xfrm>
            <a:off x="814388" y="3408305"/>
            <a:ext cx="15087600" cy="1446550"/>
          </a:xfrm>
          <a:prstGeom prst="rect">
            <a:avLst/>
          </a:prstGeom>
        </p:spPr>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Хоар</a:t>
            </a:r>
          </a:p>
        </p:txBody>
      </p:sp>
    </p:spTree>
    <p:extLst>
      <p:ext uri="{BB962C8B-B14F-4D97-AF65-F5344CB8AC3E}">
        <p14:creationId xmlns:p14="http://schemas.microsoft.com/office/powerpoint/2010/main" val="7529410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28629</TotalTime>
  <Words>5048</Words>
  <Application>Microsoft Office PowerPoint</Application>
  <PresentationFormat>Произвольный</PresentationFormat>
  <Paragraphs>412</Paragraphs>
  <Slides>23</Slides>
  <Notes>22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Arial</vt:lpstr>
      <vt:lpstr>Calibri</vt:lpstr>
      <vt:lpstr>Cambria Math</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Типовой рабочий процесс</vt:lpstr>
      <vt:lpstr>Методы планирования эксперимента и оптимизаторы</vt:lpstr>
      <vt:lpstr>Разведочные расчеты</vt:lpstr>
      <vt:lpstr>Разведочные расчеты</vt:lpstr>
      <vt:lpstr>Разведочные расчеты</vt:lpstr>
      <vt:lpstr>Разведочные расчеты</vt:lpstr>
      <vt:lpstr>Разведочные расчеты. Результаты работы алгоритмов планирования экспериментов</vt:lpstr>
      <vt:lpstr>Оценка влияния переменных на результаты расчета</vt:lpstr>
      <vt:lpstr>Работа с целевыми функциями</vt:lpstr>
      <vt:lpstr>Работа с целевыми функциями</vt:lpstr>
      <vt:lpstr>Методы планирования эксперимента и оптимизаторы</vt:lpstr>
      <vt:lpstr>Прокси модели</vt:lpstr>
      <vt:lpstr>Использование разделения ресурсов</vt:lpstr>
      <vt:lpstr>Преимущества разделения ресурсов</vt:lpstr>
      <vt:lpstr>Презентация PowerPoint</vt:lpstr>
      <vt:lpstr>Workflow для работы с ПГИ</vt:lpstr>
      <vt:lpstr>Workflow для работы с ПГИ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208</cp:revision>
  <dcterms:created xsi:type="dcterms:W3CDTF">2022-07-19T15:05:03Z</dcterms:created>
  <dcterms:modified xsi:type="dcterms:W3CDTF">2024-04-19T15:44:30Z</dcterms:modified>
</cp:coreProperties>
</file>